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84" r:id="rId1"/>
  </p:sldMasterIdLst>
  <p:sldIdLst>
    <p:sldId id="256" r:id="rId2"/>
    <p:sldId id="257" r:id="rId3"/>
    <p:sldId id="260" r:id="rId4"/>
    <p:sldId id="263" r:id="rId5"/>
    <p:sldId id="265" r:id="rId6"/>
    <p:sldId id="266" r:id="rId7"/>
    <p:sldId id="264" r:id="rId8"/>
    <p:sldId id="267" r:id="rId9"/>
    <p:sldId id="268" r:id="rId10"/>
    <p:sldId id="270" r:id="rId11"/>
    <p:sldId id="271" r:id="rId12"/>
    <p:sldId id="272" r:id="rId13"/>
    <p:sldId id="274" r:id="rId14"/>
    <p:sldId id="275" r:id="rId15"/>
    <p:sldId id="276" r:id="rId16"/>
    <p:sldId id="277" r:id="rId17"/>
    <p:sldId id="278" r:id="rId18"/>
    <p:sldId id="279" r:id="rId19"/>
    <p:sldId id="280" r:id="rId20"/>
    <p:sldId id="281" r:id="rId21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92" d="100"/>
          <a:sy n="92" d="100"/>
        </p:scale>
        <p:origin x="-52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מלבן עם פינות אלכסוניות מעוגלות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כותרת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9" name="כותרת משנה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he-IL" smtClean="0"/>
              <a:t>לחץ כדי לערוך סגנון כותרת משנה של תבנית בסיס</a:t>
            </a:r>
            <a:endParaRPr kumimoji="0" lang="en-US"/>
          </a:p>
        </p:txBody>
      </p:sp>
      <p:sp>
        <p:nvSpPr>
          <p:cNvPr id="10" name="מציין מיקום של תאריך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CDB40452-FF9F-4627-8381-C2ECC25C90FA}" type="datetimeFigureOut">
              <a:rPr lang="he-IL" smtClean="0"/>
              <a:pPr/>
              <a:t>ו'/כסלו/תשע"ז</a:t>
            </a:fld>
            <a:endParaRPr lang="he-IL"/>
          </a:p>
        </p:txBody>
      </p:sp>
      <p:sp>
        <p:nvSpPr>
          <p:cNvPr id="11" name="מציין מיקום של מספר שקופית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DA003A84-A6CA-460F-BE78-0EC0F4C2FA54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12" name="מציין מיקום של כותרת תחתונה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B40452-FF9F-4627-8381-C2ECC25C90FA}" type="datetimeFigureOut">
              <a:rPr lang="he-IL" smtClean="0"/>
              <a:pPr/>
              <a:t>ו'/כסלו/תשע"ז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003A84-A6CA-460F-BE78-0EC0F4C2FA54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B40452-FF9F-4627-8381-C2ECC25C90FA}" type="datetimeFigureOut">
              <a:rPr lang="he-IL" smtClean="0"/>
              <a:pPr/>
              <a:t>ו'/כסלו/תשע"ז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003A84-A6CA-460F-BE78-0EC0F4C2FA54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מלבן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B40452-FF9F-4627-8381-C2ECC25C90FA}" type="datetimeFigureOut">
              <a:rPr lang="he-IL" smtClean="0"/>
              <a:pPr/>
              <a:t>ו'/כסלו/תשע"ז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003A84-A6CA-460F-BE78-0EC0F4C2FA54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כותרת מקטע עליונה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מלבן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8" name="מציין מיקום של תאריך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CDB40452-FF9F-4627-8381-C2ECC25C90FA}" type="datetimeFigureOut">
              <a:rPr lang="he-IL" smtClean="0"/>
              <a:pPr/>
              <a:t>ו'/כסלו/תשע"ז</a:t>
            </a:fld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DA003A84-A6CA-460F-BE78-0EC0F4C2FA54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10" name="מציין מיקום של כותרת תחתונה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he-I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B40452-FF9F-4627-8381-C2ECC25C90FA}" type="datetimeFigureOut">
              <a:rPr lang="he-IL" smtClean="0"/>
              <a:pPr/>
              <a:t>ו'/כסלו/תשע"ז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DA003A84-A6CA-460F-BE78-0EC0F4C2FA54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10" name="מלבן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מלבן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מלבן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תוכן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B40452-FF9F-4627-8381-C2ECC25C90FA}" type="datetimeFigureOut">
              <a:rPr lang="he-IL" smtClean="0"/>
              <a:pPr/>
              <a:t>ו'/כסלו/תשע"ז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DA003A84-A6CA-460F-BE78-0EC0F4C2FA54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B40452-FF9F-4627-8381-C2ECC25C90FA}" type="datetimeFigureOut">
              <a:rPr lang="he-IL" smtClean="0"/>
              <a:pPr/>
              <a:t>ו'/כסלו/תשע"ז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003A84-A6CA-460F-BE78-0EC0F4C2FA54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7" name="מלבן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B40452-FF9F-4627-8381-C2ECC25C90FA}" type="datetimeFigureOut">
              <a:rPr lang="he-IL" smtClean="0"/>
              <a:pPr/>
              <a:t>ו'/כסלו/תשע"ז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003A84-A6CA-460F-BE78-0EC0F4C2FA54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תוכן עם כיתוב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מלבן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9" name="מציין מיקום של תאריך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CDB40452-FF9F-4627-8381-C2ECC25C90FA}" type="datetimeFigureOut">
              <a:rPr lang="he-IL" smtClean="0"/>
              <a:pPr/>
              <a:t>ו'/כסלו/תשע"ז</a:t>
            </a:fld>
            <a:endParaRPr lang="he-IL"/>
          </a:p>
        </p:txBody>
      </p:sp>
      <p:sp>
        <p:nvSpPr>
          <p:cNvPr id="10" name="מציין מיקום של מספר שקופית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DA003A84-A6CA-460F-BE78-0EC0F4C2FA54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11" name="מציין מיקום של כותרת תחתונה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he-I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13" name="מציין מיקום של תמונה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he-IL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לחץ על הסמל כדי להוסיף תמונה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מציין מיקום של תאריך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CDB40452-FF9F-4627-8381-C2ECC25C90FA}" type="datetimeFigureOut">
              <a:rPr lang="he-IL" smtClean="0"/>
              <a:pPr/>
              <a:t>ו'/כסלו/תשע"ז</a:t>
            </a:fld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DA003A84-A6CA-460F-BE78-0EC0F4C2FA54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10" name="מציין מיקום של כותרת תחתונה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מלבן עם פינות אלכסוניות מעוגלות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he-IL"/>
          </a:p>
        </p:txBody>
      </p:sp>
      <p:sp>
        <p:nvSpPr>
          <p:cNvPr id="14" name="מציין מיקום של תאריך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CDB40452-FF9F-4627-8381-C2ECC25C90FA}" type="datetimeFigureOut">
              <a:rPr lang="he-IL" smtClean="0"/>
              <a:pPr/>
              <a:t>ו'/כסלו/תשע"ז</a:t>
            </a:fld>
            <a:endParaRPr lang="he-IL"/>
          </a:p>
        </p:txBody>
      </p:sp>
      <p:sp>
        <p:nvSpPr>
          <p:cNvPr id="23" name="מציין מיקום של מספר שקופית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DA003A84-A6CA-460F-BE78-0EC0F4C2FA54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22" name="מציין מיקום של כותרת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13" name="מציין מיקום טקסט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kumimoji="0" lang="he-IL" smtClean="0"/>
              <a:t>רמה שנייה</a:t>
            </a:r>
          </a:p>
          <a:p>
            <a:pPr lvl="2" eaLnBrk="1" latinLnBrk="0" hangingPunct="1"/>
            <a:r>
              <a:rPr kumimoji="0" lang="he-IL" smtClean="0"/>
              <a:t>רמה שלישית</a:t>
            </a:r>
          </a:p>
          <a:p>
            <a:pPr lvl="3" eaLnBrk="1" latinLnBrk="0" hangingPunct="1"/>
            <a:r>
              <a:rPr kumimoji="0" lang="he-IL" smtClean="0"/>
              <a:t>רמה רביעית</a:t>
            </a:r>
          </a:p>
          <a:p>
            <a:pPr lvl="4" eaLnBrk="1" latinLnBrk="0" hangingPunct="1"/>
            <a:r>
              <a:rPr kumimoji="0" lang="he-IL" smtClean="0"/>
              <a:t>רמה חמישית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marL="54864" algn="r" rtl="1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r" rtl="1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r" rtl="1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r" rtl="1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r" rtl="1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r" rtl="1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r" rtl="1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r" rtl="1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r" rtl="1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r" rtl="1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1333487"/>
          </a:xfrm>
        </p:spPr>
        <p:txBody>
          <a:bodyPr/>
          <a:lstStyle/>
          <a:p>
            <a:r>
              <a:rPr lang="he-IL" dirty="0" err="1" smtClean="0"/>
              <a:t>איזורי</a:t>
            </a:r>
            <a:r>
              <a:rPr lang="he-IL" dirty="0" smtClean="0"/>
              <a:t> גידול בארץ</a:t>
            </a:r>
            <a:endParaRPr lang="he-IL" dirty="0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e-IL" dirty="0" smtClean="0"/>
              <a:t>איך נדע מה כדאי לגדל בכל אזור?</a:t>
            </a:r>
          </a:p>
          <a:p>
            <a:endParaRPr lang="he-IL" dirty="0" smtClean="0"/>
          </a:p>
          <a:p>
            <a:r>
              <a:rPr lang="he-IL" dirty="0" smtClean="0"/>
              <a:t>מהם הגורמים החשובים אותם כדאי להכיר כדי לקבוע זאת?</a:t>
            </a: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he-IL" dirty="0" smtClean="0"/>
              <a:t>התאמת הגידול החקלאי </a:t>
            </a:r>
            <a:r>
              <a:rPr lang="he-IL" dirty="0" err="1" smtClean="0"/>
              <a:t>לאיזור</a:t>
            </a:r>
            <a:r>
              <a:rPr lang="he-IL" dirty="0" smtClean="0"/>
              <a:t> בארץ.</a:t>
            </a:r>
            <a:br>
              <a:rPr lang="he-IL" dirty="0" smtClean="0"/>
            </a:br>
            <a:r>
              <a:rPr lang="he-IL" dirty="0" smtClean="0"/>
              <a:t>מה הם הגורמים המשפיעים?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e-IL" dirty="0" smtClean="0"/>
              <a:t>טמפרטורה</a:t>
            </a:r>
          </a:p>
          <a:p>
            <a:r>
              <a:rPr lang="he-IL" dirty="0" smtClean="0"/>
              <a:t>אורך היום</a:t>
            </a:r>
          </a:p>
          <a:p>
            <a:r>
              <a:rPr lang="he-IL" dirty="0" smtClean="0"/>
              <a:t>סוג הקרקע</a:t>
            </a:r>
          </a:p>
          <a:p>
            <a:r>
              <a:rPr lang="he-IL" dirty="0" smtClean="0"/>
              <a:t>כמות המים</a:t>
            </a:r>
          </a:p>
          <a:p>
            <a:r>
              <a:rPr lang="he-IL" dirty="0" smtClean="0"/>
              <a:t>איכות המים</a:t>
            </a:r>
            <a:endParaRPr lang="he-IL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טמפרטורה ולחות: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e-IL" dirty="0" smtClean="0"/>
              <a:t>הטמפרטורה קובעת את קצב הגדילה ומשפיעה על מאזן האנרגיה בצמח (פוטוסינתזה ונשימה).</a:t>
            </a:r>
          </a:p>
          <a:p>
            <a:endParaRPr lang="he-IL" dirty="0" smtClean="0"/>
          </a:p>
          <a:p>
            <a:r>
              <a:rPr lang="he-IL" dirty="0" smtClean="0"/>
              <a:t>טמפרטורה קיצונית מעכבת את הגדילה. לפעמים עד כדי תמותה.</a:t>
            </a:r>
          </a:p>
          <a:p>
            <a:endParaRPr lang="he-IL" dirty="0" smtClean="0"/>
          </a:p>
          <a:p>
            <a:r>
              <a:rPr lang="he-IL" dirty="0" smtClean="0"/>
              <a:t>גם לטמפרטורה נמוכה יש חשיבות רבה.</a:t>
            </a:r>
          </a:p>
          <a:p>
            <a:endParaRPr lang="he-IL" dirty="0" smtClean="0"/>
          </a:p>
          <a:p>
            <a:r>
              <a:rPr lang="he-IL" dirty="0" smtClean="0"/>
              <a:t>השפעת הטמפרטורה על הלחות באוויר. למשל בתנאי שרב.</a:t>
            </a:r>
          </a:p>
          <a:p>
            <a:endParaRPr lang="he-IL" dirty="0" smtClean="0"/>
          </a:p>
          <a:p>
            <a:endParaRPr lang="he-IL" dirty="0" smtClean="0"/>
          </a:p>
          <a:p>
            <a:endParaRPr lang="he-IL" dirty="0" smtClean="0"/>
          </a:p>
          <a:p>
            <a:endParaRPr lang="he-IL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אורך היום ועוצמת האור: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e-IL" dirty="0" err="1" smtClean="0"/>
              <a:t>פוטופריודיזם</a:t>
            </a:r>
            <a:r>
              <a:rPr lang="he-IL" dirty="0" smtClean="0"/>
              <a:t> –</a:t>
            </a:r>
            <a:r>
              <a:rPr lang="he-IL" dirty="0" err="1" smtClean="0"/>
              <a:t> תג</a:t>
            </a:r>
            <a:r>
              <a:rPr lang="he-IL" dirty="0" smtClean="0"/>
              <a:t>ובת הצמחים לכמות שעות האור ושעות החושך ביממה.</a:t>
            </a:r>
          </a:p>
          <a:p>
            <a:endParaRPr lang="he-IL" dirty="0" smtClean="0"/>
          </a:p>
          <a:p>
            <a:r>
              <a:rPr lang="he-IL" dirty="0" smtClean="0"/>
              <a:t>התופעה חשובה מאוד כיוון שקובעת את הזמן בו הצמח מפסיק צימוח וגטטיבי ועובר לצימוח </a:t>
            </a:r>
            <a:r>
              <a:rPr lang="he-IL" dirty="0" err="1" smtClean="0"/>
              <a:t>רפרודוקטיבי</a:t>
            </a:r>
            <a:r>
              <a:rPr lang="he-IL" dirty="0" smtClean="0"/>
              <a:t>.</a:t>
            </a:r>
            <a:endParaRPr lang="he-IL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אורך היום בישראל: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e-IL" dirty="0" smtClean="0"/>
              <a:t>היום הקצר ביותר – </a:t>
            </a:r>
          </a:p>
          <a:p>
            <a:r>
              <a:rPr lang="he-IL" dirty="0" smtClean="0"/>
              <a:t>21 לדצמבר</a:t>
            </a:r>
          </a:p>
          <a:p>
            <a:r>
              <a:rPr lang="he-IL" dirty="0" smtClean="0"/>
              <a:t>ובו: 10 שעות ו 3 דקות –</a:t>
            </a:r>
            <a:r>
              <a:rPr lang="he-IL" dirty="0" err="1" smtClean="0"/>
              <a:t> או</a:t>
            </a:r>
            <a:r>
              <a:rPr lang="he-IL" dirty="0" smtClean="0"/>
              <a:t>ר.</a:t>
            </a:r>
          </a:p>
          <a:p>
            <a:endParaRPr lang="he-IL" dirty="0" smtClean="0"/>
          </a:p>
          <a:p>
            <a:r>
              <a:rPr lang="he-IL" dirty="0" smtClean="0"/>
              <a:t>היום הארוך ביותר – </a:t>
            </a:r>
          </a:p>
          <a:p>
            <a:r>
              <a:rPr lang="he-IL" dirty="0" smtClean="0"/>
              <a:t>21 ליוני</a:t>
            </a:r>
          </a:p>
          <a:p>
            <a:r>
              <a:rPr lang="he-IL" dirty="0" smtClean="0"/>
              <a:t>ובו: 14 שעות ו 15 דקות –</a:t>
            </a:r>
            <a:r>
              <a:rPr lang="he-IL" dirty="0" err="1" smtClean="0"/>
              <a:t> או</a:t>
            </a:r>
            <a:r>
              <a:rPr lang="he-IL" dirty="0" smtClean="0"/>
              <a:t>ר.</a:t>
            </a:r>
            <a:endParaRPr lang="he-IL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85720" y="5214950"/>
            <a:ext cx="8229600" cy="1143000"/>
          </a:xfrm>
        </p:spPr>
        <p:txBody>
          <a:bodyPr>
            <a:noAutofit/>
          </a:bodyPr>
          <a:lstStyle/>
          <a:p>
            <a:r>
              <a:rPr lang="he-IL" sz="3600" dirty="0" smtClean="0"/>
              <a:t>ישנם עוד תהליכים בצמח המושפעים מאורך היום ומשינויי הטמפרטורה?</a:t>
            </a:r>
            <a:endParaRPr lang="he-IL" sz="3600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00034" y="357166"/>
            <a:ext cx="8229600" cy="4526280"/>
          </a:xfrm>
        </p:spPr>
        <p:txBody>
          <a:bodyPr>
            <a:normAutofit/>
          </a:bodyPr>
          <a:lstStyle/>
          <a:p>
            <a:r>
              <a:rPr lang="he-IL" sz="3600" dirty="0" smtClean="0"/>
              <a:t>צמחי יום ארוך: זקוקים לשעות אור רבות כדי לפרוח. יפרחו באביב ובקיץ.</a:t>
            </a:r>
          </a:p>
          <a:p>
            <a:endParaRPr lang="he-IL" sz="3600" dirty="0" smtClean="0"/>
          </a:p>
          <a:p>
            <a:r>
              <a:rPr lang="he-IL" sz="3600" dirty="0" smtClean="0"/>
              <a:t>צמחי יום קצר: זקוקים לשעות חושך רבות כדי לפרוח. יפרחו בד"כ בסתיו ובחורף.</a:t>
            </a:r>
          </a:p>
          <a:p>
            <a:endParaRPr lang="he-IL" sz="3600" dirty="0" smtClean="0"/>
          </a:p>
          <a:p>
            <a:r>
              <a:rPr lang="he-IL" sz="3600" dirty="0" smtClean="0"/>
              <a:t>צמחים </a:t>
            </a:r>
            <a:r>
              <a:rPr lang="he-IL" sz="3600" dirty="0" err="1" smtClean="0"/>
              <a:t>נייטרלים</a:t>
            </a:r>
            <a:r>
              <a:rPr lang="he-IL" sz="3600" dirty="0" smtClean="0"/>
              <a:t>: אינם מושפעים מאורך היום.</a:t>
            </a:r>
            <a:endParaRPr lang="he-IL" sz="3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עוצמות האור: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e-IL" dirty="0" smtClean="0"/>
              <a:t>עוצמת האור משפיעה באופן ישיר על הפוטוסינתזה!</a:t>
            </a:r>
          </a:p>
          <a:p>
            <a:endParaRPr lang="he-IL" dirty="0" smtClean="0"/>
          </a:p>
          <a:p>
            <a:r>
              <a:rPr lang="he-IL" dirty="0" smtClean="0"/>
              <a:t>עוצמת אור טובה מסייעת להתפתחות כל חלקי הצמח.</a:t>
            </a:r>
          </a:p>
          <a:p>
            <a:endParaRPr lang="he-IL" dirty="0" smtClean="0"/>
          </a:p>
          <a:p>
            <a:r>
              <a:rPr lang="he-IL" dirty="0" smtClean="0"/>
              <a:t>עוצמת אור נמוכה גורמת למאזן אנרגיה שלילי בצמח.</a:t>
            </a:r>
          </a:p>
          <a:p>
            <a:endParaRPr lang="he-IL" dirty="0" smtClean="0"/>
          </a:p>
          <a:p>
            <a:r>
              <a:rPr lang="he-IL" dirty="0" smtClean="0"/>
              <a:t>בצמחים הגדלים בחושך מתרחשת "</a:t>
            </a:r>
            <a:r>
              <a:rPr lang="he-IL" dirty="0" err="1" smtClean="0"/>
              <a:t>אטיולאציה</a:t>
            </a:r>
            <a:r>
              <a:rPr lang="he-IL" dirty="0" smtClean="0"/>
              <a:t>".</a:t>
            </a:r>
          </a:p>
          <a:p>
            <a:r>
              <a:rPr lang="he-IL" dirty="0" smtClean="0"/>
              <a:t>("צמחים </a:t>
            </a:r>
            <a:r>
              <a:rPr lang="he-IL" dirty="0" err="1" smtClean="0"/>
              <a:t>אטיולנטיים</a:t>
            </a:r>
            <a:r>
              <a:rPr lang="he-IL" dirty="0" smtClean="0"/>
              <a:t>")</a:t>
            </a:r>
          </a:p>
          <a:p>
            <a:endParaRPr lang="he-IL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e-IL" dirty="0" smtClean="0"/>
              <a:t>סוג הקרקע –</a:t>
            </a:r>
            <a:r>
              <a:rPr lang="he-IL" dirty="0" err="1" smtClean="0"/>
              <a:t> המאפיינים</a:t>
            </a:r>
            <a:r>
              <a:rPr lang="he-IL" dirty="0" smtClean="0"/>
              <a:t> החשובים לגידול: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e-IL" dirty="0" smtClean="0"/>
              <a:t> מרקם הקרקע (טקסטורה) –</a:t>
            </a:r>
            <a:r>
              <a:rPr lang="he-IL" dirty="0" err="1" smtClean="0"/>
              <a:t> גו</a:t>
            </a:r>
            <a:r>
              <a:rPr lang="he-IL" dirty="0" smtClean="0"/>
              <a:t>דל החלקיקים.</a:t>
            </a:r>
          </a:p>
          <a:p>
            <a:r>
              <a:rPr lang="he-IL" dirty="0" smtClean="0"/>
              <a:t>מבנה הקרקע (סטרוקטורה) –</a:t>
            </a:r>
            <a:r>
              <a:rPr lang="he-IL" dirty="0" err="1" smtClean="0"/>
              <a:t> קיום</a:t>
            </a:r>
            <a:r>
              <a:rPr lang="he-IL" dirty="0" smtClean="0"/>
              <a:t> תלכידים ומבנה התלכידים.</a:t>
            </a:r>
          </a:p>
          <a:p>
            <a:endParaRPr lang="he-IL" dirty="0" smtClean="0"/>
          </a:p>
          <a:p>
            <a:r>
              <a:rPr lang="he-IL" dirty="0" smtClean="0"/>
              <a:t>חשובים מאוד כדי שהקרקע תכיל מים ואוויר ביחסים הרצויים.</a:t>
            </a:r>
          </a:p>
          <a:p>
            <a:endParaRPr lang="he-IL" dirty="0" smtClean="0"/>
          </a:p>
          <a:p>
            <a:endParaRPr lang="he-IL" dirty="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e-IL" dirty="0" smtClean="0"/>
              <a:t>שיטות חקלאיות לשיפור תנאי הקרקע: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e-IL" dirty="0" smtClean="0"/>
              <a:t>הוספת חומר אורגני לשיפור מבנה הקרקע –</a:t>
            </a:r>
            <a:r>
              <a:rPr lang="he-IL" dirty="0" err="1" smtClean="0"/>
              <a:t> מש</a:t>
            </a:r>
            <a:r>
              <a:rPr lang="he-IL" dirty="0" smtClean="0"/>
              <a:t>מש כדבק היוצר תלכידים מכיל קולואידים. בעיקר בקרקע קלה.</a:t>
            </a:r>
          </a:p>
          <a:p>
            <a:endParaRPr lang="he-IL" dirty="0" smtClean="0"/>
          </a:p>
          <a:p>
            <a:r>
              <a:rPr lang="he-IL" dirty="0" smtClean="0"/>
              <a:t>הוספת חומרי מזון לקרקע דלה –</a:t>
            </a:r>
            <a:r>
              <a:rPr lang="he-IL" dirty="0" err="1" smtClean="0"/>
              <a:t> ע"</a:t>
            </a:r>
            <a:r>
              <a:rPr lang="he-IL" dirty="0" smtClean="0"/>
              <a:t>י הוספת דשנים וחומר אורגני המעודד התפתחות מיקרואורגניזמים.</a:t>
            </a:r>
          </a:p>
          <a:p>
            <a:endParaRPr lang="he-IL" dirty="0" smtClean="0"/>
          </a:p>
          <a:p>
            <a:r>
              <a:rPr lang="he-IL" dirty="0" smtClean="0"/>
              <a:t>עיבוד הקרקע –</a:t>
            </a:r>
            <a:r>
              <a:rPr lang="he-IL" dirty="0" err="1" smtClean="0"/>
              <a:t> יצירת</a:t>
            </a:r>
            <a:r>
              <a:rPr lang="he-IL" dirty="0" smtClean="0"/>
              <a:t> שיפועים במקומות בהם עלול להיווצר סחף.</a:t>
            </a:r>
          </a:p>
          <a:p>
            <a:r>
              <a:rPr lang="he-IL" dirty="0" smtClean="0"/>
              <a:t>עיבוד הקרקע כדי לשפר את האוורור ולאפשר התפתחות שורשים בקלות. בעיקר בקרקע כבדה.</a:t>
            </a:r>
          </a:p>
          <a:p>
            <a:endParaRPr lang="he-IL" dirty="0" smtClean="0"/>
          </a:p>
          <a:p>
            <a:endParaRPr lang="he-IL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כמות ואיכות המים: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e-IL" dirty="0" smtClean="0"/>
              <a:t>חשוב להתאים את סוג הגידול לכמויות המים הזמינות </a:t>
            </a:r>
            <a:r>
              <a:rPr lang="he-IL" dirty="0" err="1" smtClean="0"/>
              <a:t>באיזור</a:t>
            </a:r>
            <a:r>
              <a:rPr lang="he-IL" dirty="0" smtClean="0"/>
              <a:t> הספציפי.</a:t>
            </a:r>
          </a:p>
          <a:p>
            <a:endParaRPr lang="he-IL" dirty="0" smtClean="0"/>
          </a:p>
          <a:p>
            <a:r>
              <a:rPr lang="he-IL" dirty="0" smtClean="0"/>
              <a:t>כמויות המים נקבעות עפ"י המשקעים והיכולת להוליך מים להשקיה.</a:t>
            </a:r>
          </a:p>
          <a:p>
            <a:endParaRPr lang="he-IL" dirty="0" smtClean="0"/>
          </a:p>
          <a:p>
            <a:r>
              <a:rPr lang="he-IL" dirty="0" smtClean="0"/>
              <a:t>איכות המים מתייחסת לרמת המליחות של המים.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e-IL" dirty="0" smtClean="0"/>
              <a:t>דוגמאות לגידולים שונים באזורי אקלים בארץ: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e-IL" dirty="0" smtClean="0"/>
              <a:t>כותנה</a:t>
            </a:r>
          </a:p>
          <a:p>
            <a:endParaRPr lang="he-IL" dirty="0" smtClean="0"/>
          </a:p>
          <a:p>
            <a:r>
              <a:rPr lang="he-IL" dirty="0" smtClean="0"/>
              <a:t>עצי פרי נשירים: גפנים, שזיפים, אפרסקים, תפוחים</a:t>
            </a:r>
          </a:p>
          <a:p>
            <a:endParaRPr lang="he-IL" dirty="0" smtClean="0"/>
          </a:p>
          <a:p>
            <a:r>
              <a:rPr lang="he-IL" dirty="0" smtClean="0"/>
              <a:t>תות שדה</a:t>
            </a:r>
          </a:p>
          <a:p>
            <a:endParaRPr lang="he-IL" dirty="0" smtClean="0"/>
          </a:p>
          <a:p>
            <a:r>
              <a:rPr lang="he-IL" dirty="0" smtClean="0"/>
              <a:t>בננות</a:t>
            </a:r>
          </a:p>
          <a:p>
            <a:endParaRPr lang="he-IL" dirty="0" smtClean="0"/>
          </a:p>
          <a:p>
            <a:r>
              <a:rPr lang="he-IL" dirty="0" smtClean="0"/>
              <a:t>פלפלים ועגבניות שרי בחורף...</a:t>
            </a:r>
            <a:endParaRPr lang="he-IL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 smtClean="0"/>
              <a:t>מושגי יסוד:	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e-IL" dirty="0" smtClean="0"/>
              <a:t>אקלים: תנאי מזג האוויר, טמפרטורה לחות ומשקעים באזור מסוים.</a:t>
            </a:r>
          </a:p>
          <a:p>
            <a:endParaRPr lang="he-IL" dirty="0" smtClean="0"/>
          </a:p>
          <a:p>
            <a:r>
              <a:rPr lang="he-IL" dirty="0" smtClean="0"/>
              <a:t>משקעים: גשם, שלג או ברד היורדים מהאטמוספרה (שמים) לארץ.</a:t>
            </a:r>
          </a:p>
          <a:p>
            <a:endParaRPr lang="he-IL" dirty="0" smtClean="0"/>
          </a:p>
          <a:p>
            <a:r>
              <a:rPr lang="he-IL" dirty="0" smtClean="0"/>
              <a:t>סוג הקרקע: תכונות הקרקע באזורים שונים.</a:t>
            </a:r>
          </a:p>
          <a:p>
            <a:endParaRPr lang="he-IL" dirty="0" smtClean="0"/>
          </a:p>
          <a:p>
            <a:endParaRPr lang="he-IL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e-IL" dirty="0" smtClean="0"/>
              <a:t>דרכים </a:t>
            </a:r>
            <a:r>
              <a:rPr lang="he-IL" smtClean="0"/>
              <a:t>להתאמה מלאכותית של גידולים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e-IL" dirty="0" smtClean="0"/>
              <a:t>השבחת זנים.</a:t>
            </a:r>
          </a:p>
          <a:p>
            <a:endParaRPr lang="he-IL" dirty="0" smtClean="0"/>
          </a:p>
          <a:p>
            <a:r>
              <a:rPr lang="he-IL" dirty="0" smtClean="0"/>
              <a:t>בקרת אקלים: חממות, בתי גידול </a:t>
            </a:r>
            <a:r>
              <a:rPr lang="he-IL" dirty="0" err="1" smtClean="0"/>
              <a:t>וכו'.</a:t>
            </a:r>
            <a:endParaRPr lang="he-IL" dirty="0" smtClean="0"/>
          </a:p>
          <a:p>
            <a:endParaRPr lang="he-IL" dirty="0" smtClean="0"/>
          </a:p>
          <a:p>
            <a:endParaRPr lang="he-IL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sfile.f-static.com/image/users/228315/ftp/my_files/photoes%20products/mapa_454x640.jpg?id=1048149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5976" y="0"/>
            <a:ext cx="4326060" cy="685800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0" y="476672"/>
            <a:ext cx="4067944" cy="61247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800" dirty="0"/>
              <a:t>מישור החוף: </a:t>
            </a:r>
            <a:endParaRPr lang="he-IL" sz="2800" dirty="0" smtClean="0"/>
          </a:p>
          <a:p>
            <a:r>
              <a:rPr lang="he-IL" sz="2800" dirty="0" smtClean="0"/>
              <a:t>אזור החוף והשפלה.</a:t>
            </a:r>
          </a:p>
          <a:p>
            <a:endParaRPr lang="he-IL" sz="2800" dirty="0"/>
          </a:p>
          <a:p>
            <a:pPr>
              <a:buFontTx/>
              <a:buChar char="-"/>
            </a:pPr>
            <a:r>
              <a:rPr lang="he-IL" sz="2800" dirty="0" smtClean="0"/>
              <a:t>אזור </a:t>
            </a:r>
            <a:r>
              <a:rPr lang="he-IL" sz="2800" dirty="0"/>
              <a:t>ההרים: </a:t>
            </a:r>
            <a:endParaRPr lang="he-IL" sz="2800" dirty="0" smtClean="0"/>
          </a:p>
          <a:p>
            <a:r>
              <a:rPr lang="he-IL" sz="2800" dirty="0" smtClean="0"/>
              <a:t>הגולן</a:t>
            </a:r>
            <a:r>
              <a:rPr lang="he-IL" sz="2800" dirty="0"/>
              <a:t>, הגליל, הרי הכרמל, השומרון, הרי </a:t>
            </a:r>
            <a:r>
              <a:rPr lang="he-IL" sz="2800" dirty="0" smtClean="0"/>
              <a:t>יהודה</a:t>
            </a:r>
          </a:p>
          <a:p>
            <a:pPr>
              <a:buFontTx/>
              <a:buChar char="-"/>
            </a:pPr>
            <a:endParaRPr lang="he-IL" sz="2800" dirty="0"/>
          </a:p>
          <a:p>
            <a:pPr>
              <a:buFontTx/>
              <a:buChar char="-"/>
            </a:pPr>
            <a:r>
              <a:rPr lang="he-IL" sz="2800" dirty="0" smtClean="0"/>
              <a:t>העמקים</a:t>
            </a:r>
            <a:r>
              <a:rPr lang="he-IL" sz="2800" dirty="0"/>
              <a:t>: </a:t>
            </a:r>
            <a:endParaRPr lang="he-IL" sz="2800" dirty="0" smtClean="0"/>
          </a:p>
          <a:p>
            <a:pPr>
              <a:buFontTx/>
              <a:buChar char="-"/>
            </a:pPr>
            <a:r>
              <a:rPr lang="he-IL" sz="2800" dirty="0" smtClean="0"/>
              <a:t>עמק </a:t>
            </a:r>
            <a:r>
              <a:rPr lang="he-IL" sz="2800" dirty="0"/>
              <a:t>הירדן </a:t>
            </a:r>
            <a:r>
              <a:rPr lang="he-IL" sz="2800" dirty="0" smtClean="0"/>
              <a:t>עמק </a:t>
            </a:r>
            <a:r>
              <a:rPr lang="he-IL" sz="2800" dirty="0"/>
              <a:t>בית שאן, עמק </a:t>
            </a:r>
            <a:r>
              <a:rPr lang="he-IL" sz="2800" dirty="0" smtClean="0"/>
              <a:t>החולה</a:t>
            </a:r>
          </a:p>
          <a:p>
            <a:pPr>
              <a:buFontTx/>
              <a:buChar char="-"/>
            </a:pPr>
            <a:endParaRPr lang="he-IL" sz="2800" dirty="0"/>
          </a:p>
          <a:p>
            <a:pPr>
              <a:buFontTx/>
              <a:buChar char="-"/>
            </a:pPr>
            <a:r>
              <a:rPr lang="he-IL" sz="2800" dirty="0" smtClean="0"/>
              <a:t>הנגב</a:t>
            </a:r>
            <a:r>
              <a:rPr lang="he-IL" sz="2800" dirty="0"/>
              <a:t>: </a:t>
            </a:r>
            <a:endParaRPr lang="he-IL" sz="2800" dirty="0" smtClean="0"/>
          </a:p>
          <a:p>
            <a:pPr>
              <a:buFontTx/>
              <a:buChar char="-"/>
            </a:pPr>
            <a:r>
              <a:rPr lang="he-IL" sz="2800" dirty="0" smtClean="0"/>
              <a:t>צפון </a:t>
            </a:r>
            <a:r>
              <a:rPr lang="he-IL" sz="2800" dirty="0"/>
              <a:t>הנגב, דרום הנגב, הערבה.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האקלים באזורי גידול עיקריים בארץ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e-IL" dirty="0" smtClean="0"/>
              <a:t>החוף והשפלה </a:t>
            </a:r>
            <a:r>
              <a:rPr lang="he-IL" dirty="0" err="1" smtClean="0"/>
              <a:t>– טמפרטורה</a:t>
            </a:r>
            <a:r>
              <a:rPr lang="he-IL" dirty="0" smtClean="0"/>
              <a:t> יציבה, לחות גבוהה יחסית ומשקעים בין 350-800 מ"מ בשנה. </a:t>
            </a:r>
          </a:p>
          <a:p>
            <a:endParaRPr lang="he-IL" dirty="0" smtClean="0"/>
          </a:p>
          <a:p>
            <a:r>
              <a:rPr lang="he-IL" dirty="0" smtClean="0"/>
              <a:t>אזור ההרים –</a:t>
            </a:r>
            <a:r>
              <a:rPr lang="he-IL" dirty="0" err="1" smtClean="0"/>
              <a:t> טמ</a:t>
            </a:r>
            <a:r>
              <a:rPr lang="he-IL" dirty="0" smtClean="0"/>
              <a:t>פ' נמוכות בחורף, לחות נמוכה וכמות משקעים גבוהה, בין 700-1000 מ"מ בשנה.</a:t>
            </a:r>
          </a:p>
          <a:p>
            <a:endParaRPr lang="he-IL" dirty="0" smtClean="0"/>
          </a:p>
          <a:p>
            <a:r>
              <a:rPr lang="he-IL" dirty="0" smtClean="0"/>
              <a:t>העמקים </a:t>
            </a:r>
            <a:r>
              <a:rPr lang="he-IL" dirty="0" err="1" smtClean="0"/>
              <a:t>– קיץ</a:t>
            </a:r>
            <a:r>
              <a:rPr lang="he-IL" dirty="0" smtClean="0"/>
              <a:t> חם מאוד. לחות גבוהה וכמות משקעים בינונית. בין 300-600 מ"מ בשנה.</a:t>
            </a:r>
          </a:p>
          <a:p>
            <a:endParaRPr lang="he-IL" dirty="0" smtClean="0"/>
          </a:p>
          <a:p>
            <a:r>
              <a:rPr lang="he-IL" dirty="0" smtClean="0"/>
              <a:t>הנגב </a:t>
            </a:r>
            <a:r>
              <a:rPr lang="he-IL" dirty="0" err="1" smtClean="0"/>
              <a:t>– טמפרטורות</a:t>
            </a:r>
            <a:r>
              <a:rPr lang="he-IL" dirty="0" smtClean="0"/>
              <a:t> מתונות וכמות משקעים נמוכה. בין 200-400 מ"מ בשנה.</a:t>
            </a: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סוגי הקרקעות באזורי הגידול השונים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e-IL" dirty="0" smtClean="0"/>
              <a:t>אזור החוף והשפלה –</a:t>
            </a:r>
            <a:r>
              <a:rPr lang="he-IL" dirty="0" err="1" smtClean="0"/>
              <a:t> קרקעות</a:t>
            </a:r>
            <a:r>
              <a:rPr lang="he-IL" dirty="0" smtClean="0"/>
              <a:t> חוליות ובינוניות (חמרה).</a:t>
            </a:r>
          </a:p>
          <a:p>
            <a:endParaRPr lang="he-IL" dirty="0" smtClean="0"/>
          </a:p>
          <a:p>
            <a:r>
              <a:rPr lang="he-IL" dirty="0" smtClean="0"/>
              <a:t>אזור ההרים –</a:t>
            </a:r>
            <a:r>
              <a:rPr lang="he-IL" dirty="0" err="1" smtClean="0"/>
              <a:t> בע</a:t>
            </a:r>
            <a:r>
              <a:rPr lang="he-IL" dirty="0" smtClean="0"/>
              <a:t>יקר טרה </a:t>
            </a:r>
            <a:r>
              <a:rPr lang="he-IL" dirty="0" err="1" smtClean="0"/>
              <a:t>רוסה</a:t>
            </a:r>
            <a:r>
              <a:rPr lang="he-IL" dirty="0" smtClean="0"/>
              <a:t> ורנדזינה.</a:t>
            </a:r>
          </a:p>
          <a:p>
            <a:endParaRPr lang="he-IL" dirty="0" smtClean="0"/>
          </a:p>
          <a:p>
            <a:r>
              <a:rPr lang="he-IL" dirty="0" smtClean="0"/>
              <a:t>עמקים </a:t>
            </a:r>
            <a:r>
              <a:rPr lang="he-IL" dirty="0" err="1" smtClean="0"/>
              <a:t>– רנדזינה</a:t>
            </a:r>
            <a:r>
              <a:rPr lang="he-IL" dirty="0" smtClean="0"/>
              <a:t> (אפורה </a:t>
            </a:r>
            <a:r>
              <a:rPr lang="he-IL" dirty="0" err="1" smtClean="0"/>
              <a:t>– ע</a:t>
            </a:r>
            <a:r>
              <a:rPr lang="he-IL" dirty="0" smtClean="0"/>
              <a:t>שירה בגיר), כבול.</a:t>
            </a:r>
          </a:p>
          <a:p>
            <a:endParaRPr lang="he-IL" dirty="0" smtClean="0"/>
          </a:p>
          <a:p>
            <a:r>
              <a:rPr lang="he-IL" dirty="0" smtClean="0"/>
              <a:t>הנגב והערבה </a:t>
            </a:r>
            <a:r>
              <a:rPr lang="he-IL" dirty="0" err="1" smtClean="0"/>
              <a:t>– קרקעות</a:t>
            </a:r>
            <a:r>
              <a:rPr lang="he-IL" dirty="0" smtClean="0"/>
              <a:t> לס וקרקעות מליחות.</a:t>
            </a:r>
          </a:p>
          <a:p>
            <a:endParaRPr lang="he-IL" dirty="0" smtClean="0"/>
          </a:p>
          <a:p>
            <a:endParaRPr lang="he-IL" dirty="0" smtClean="0"/>
          </a:p>
          <a:p>
            <a:endParaRPr lang="he-IL" dirty="0" smtClean="0"/>
          </a:p>
          <a:p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לחץ למעבר לתמונה הבאה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214290"/>
            <a:ext cx="4762480" cy="3571860"/>
          </a:xfrm>
          <a:prstGeom prst="rect">
            <a:avLst/>
          </a:prstGeom>
          <a:noFill/>
        </p:spPr>
      </p:pic>
      <p:pic>
        <p:nvPicPr>
          <p:cNvPr id="23556" name="Picture 4" descr="http://img.realestatetoday.co.il/wp-content/uploads/Picture-28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57752" y="3929066"/>
            <a:ext cx="4038600" cy="2695576"/>
          </a:xfrm>
          <a:prstGeom prst="rect">
            <a:avLst/>
          </a:prstGeom>
          <a:noFill/>
        </p:spPr>
      </p:pic>
      <p:pic>
        <p:nvPicPr>
          <p:cNvPr id="23558" name="Picture 6" descr="http://www.flora.huji.ac.il/static/1/80/0042801.3JNEPYUUJ76S0AQZ.010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4282" y="3984918"/>
            <a:ext cx="4247836" cy="2873082"/>
          </a:xfrm>
          <a:prstGeom prst="rect">
            <a:avLst/>
          </a:prstGeom>
          <a:noFill/>
        </p:spPr>
      </p:pic>
      <p:sp>
        <p:nvSpPr>
          <p:cNvPr id="23560" name="AutoShape 8" descr="data:image/jpeg;base64,/9j/4AAQSkZJRgABAQAAAQABAAD/2wCEAAkGBxMTEhQUExMVFhUXGB4bGRgYGSAgHhwdHhwcHiEgGx8bHSggHCIlIR0dIjEiJykrLi4uHiEzODMsNygtLisBCgoKDg0OGxAQGywmHyQ0LCwvLywvLCw0LywsLCwsLCwsNCw0LCwsLCwsLCwsLCwsLCwsLCwsLCwsLCwsLCwsLP/AABEIAL0BCwMBIgACEQEDEQH/xAAbAAACAwEBAQAAAAAAAAAAAAAEBQIDBgABB//EADoQAAIBAgUCBQIEBgIBBAMAAAECEQMhAAQSMUEFURMiYXGBBjJCkaGxI1LB0eHwFPFiBxVDcjOC0v/EABkBAAMBAQEAAAAAAAAAAAAAAAABAgMEBf/EACkRAAICAgMAAQMDBQEAAAAAAAABAhEhMQMSQVEiYXEEEzJCgbHw8RT/2gAMAwEAAhEDEQA/APuOOx2OwAdjsdjsAHY7HY7AB2Ox2OwAdjsdjsAHY7HY7AB2OxVVzCLGpgJMCTucWahgA9x2PAce4AOxBqqiZItvgDO5gzpVo433P+MZrr2aoowWq7VCYJCiFA9SD5p2vP64lyNI8dmzWsDHrtiQbGayXXqVOiCTMEDSGBIk2mdgBgYfWGt3FNIVGAZjtf8AX0EA4Xcf7UmzXk4hWY6TpiYtJtjKdU68aiQqlVNp9Z9ORH2mNxiHT69TMLoNYCmAVK7MYNgTuDbj9MJz+ClwtK2F9U63ToaKdMq9ZmgKCIE7lhNltiVX6jRajJ5iwFwFNz6Ed/7YynVs2qsyLRSnUD3emVg6TYkC5MfzTF43wsWq5I0xMG/msfjf4xCRv0VZGnVM1SqP4g8RTu6KYMjZgB8yML811MakprqMCSZiRF4AFjv/AGOAwXE6SNZMs7CIJ9xAj8hgWnVZZ0NaRIEiDvEgS0A7dzjRBQ2bOKNTCmRIBE/ykTaRINhB7HnDfIVDV0haNNdIu+qBe87TMCBA77Yo6bkTTqippWoHTUFgzcQoUGRbvfc7QJUtUdKrsTM6jpNoINrCfUzGBZ0Zckkka7JVG8NwX0TNgO8m0d+97cDAHSMmzsxdQygeRQYn1Ynb2tM4Ut1V3S9ipuVMfnzjl6l4R0a4m7M2wjgXkk7YrqzmXI0y3J6qrnQpLKx1IbHtC23/AO748PU6dMaQ0sZUkAyIPY7nYH2OFaZkqyrTJYRMqSsPuQrWIgGI3ue+GXTsrrIkgSGNl1vPOoRvP804rRtVldTNuyhiTbkAmOdh6Wx3/KJ/Ew9y04EqUqrA6J1LJYidOkGAdPB7+tsWeE42H56QfmWBw7Ko+wrVBJAO2LMIsnnROkmCpj9effDZM0pA9eMc8OW7s5k7L8djxWkTj3GwzsdjseTgABq9RC1xSMXWRfmdsH4w+by7JmatV6gnWmlSR5QSJIvxf2GHFb6uy66hqMi0kQCY7nCckOMJPSNBjsZXp/11lWAFWqlNj3JjfuRAONGmcpsNSupB2IOC0NwktovxjPrDrxSqKaVShRZa2oMW2BHoAe2+GH1D9SLSHh0yGqlZMEHwx/M3bsPXGW6dmyKbMFZmZpLNubfvvPvjHl5OuEdX6fgv6noV0nRyTVNWoZBH4QT8EkDuARjTnMBlaKehCI543uDb8ud8Ieo54BCxp+eJAAv/AKL79sC5bOVaihJKa2CyR5L7SwE3NoHpjFOUjplFDzpXXDlywDNpP2q5EEz+Em8cE8c4KzP1dWqFkphKZUTMhi3oLR6zjH5vI1fG8Fzpq6hAWdN9is3IPvbthvnPpdqFJCuliLuOSSRzyd+1u+NuzS2ZOMG8jHKZqsMuzT4lUahTYkeQOBqJ73Fu36YyWYCUV1a21EEFS15nYC29viB3w4zvVjQSn5WAkyDABXY6bbE2mL4TdV6mGrhqiE2nSunUJANyASQP2wW7CEfS3ppL1BTZ9LT5YWYIEgAx39cNa7kaSAi1mXUzAklvLaVAgX829/bCToXVUp1DDgkrH2H8Qv7RYDvOCa+eWouhTfV9s22tYG3b2wNMHJOVDlw4y5q3KxLEnSxYmNZCniRZQOMK2zxYqwqKbQwAMAAxLWGokSewOFFbOXYG4bc6rEi8kRcC4jeY7YHM1JLvEyNI7LBAAmcUkMd13pr4ZWsjBmAdFJLAfzAm1o4xUtVEJILFS1u/oIsABfa+/fCvK1adMuQBLgAyswAwjTad+0f0wdURGKm5IA2gAEd4B/04ehbJLQaqoCoG8x2uzFoAsd5Cg29b4Mq5cKFpVUKrSBIFtQYkElzMuSexjbjFdOs6aWUQxnzCxggyJ/04tRQZZ4Bkam1Swg8T+d/+12BRoKfrE1CzoEdU3aFJsIFgd/zA+cLaDVMyVbUEVROhbCOGJNzMHF2fzFJ400ipBMhmYsSeXmfnaZwHlqAZStSJJkWJAkGRpA2MD2+cVF0jKfEpIAz2aMgtWQq/3aZ8okXaPMTxtxaMH5jL5Y0P4AVq5EpoBBEESzTcAbQcB1spSWagV9ZAk2AEbgKw3vvNsXU3RTDywi0NFx7GSZJ54HfGnclcKsjQy9SkxZ9QciCpE+5B78fn8Oul5x2qJ4TpNP8AmnQR2YRe9rc4y9CvUq2UgCYA/fUT7WvhrBqaaa1SjMQv5kACRER3FsJ/cocpk0qNUdydZckrTEgGwNplZ3974tqfTL1DrK0pb/y9PRYxocx1Sll0ElQtIRtFhxEx/XGOzv8A6hJ4jacmCJsTqn5vbEqTegr5NtmOksamqZOkLJ55EyTcGb+vpgzMJD6KctY6gu4gXja5MXnAtXryEKSbCx0m54/e+E9f6zqPqXL02Y//ACVAD5QLEiR5iJH9sYvjy7OKEezwan6aqlKJFV/Mphg5grYGDJ25HoRhtWrqB9wHyMfNMzkq9PU4Pmu+oS2pgfKrGWMAcRhqnX6bUFdXZAROlwNRa1gNwR3Hob4r9z4Ot8H3NlUzagRMH/f0wDm+qLSBLkBeTySRx6+mMTkeotVr+ZgokwoJJ+2fM02ImCo5ntgl+pZdlfzIKv3SxvTIIsJgL3t3xK5XdMqX6ZLII2bqZnMNVo0KjwRIdBoK8FS0atrmbEC2GeW6YlbUa1MUmBtHlY2MzuDPaMDdO69cM9TyAHzFiSw9LG98JKtcIKpfUdRhFJNgxMD3O08YB34jSVMrkcsC9OhRABks0F78AMDueBa2M9neu16mvwiEon7ighmAtuCYJNontfbCPM13byEEATYTYcTHxecRyebehGxadWmQRfbVhfc2jCkX0s5RU1tQc69K01kQSCC2o6oMkXN4OFmXpu7Gn4zU11DUuo6RJsxCnj9Th9S6yiUkopRpyog1KiahydjaST/jCcsis/Ba8AC0mZt29AMUimazLdNy2UXXUOtjca7zE7Lt34tgV8/VrlVYilTDSUUAiAZ8xN52iAMKKStBamuxgAEBjNyR8cf3wdks3tIaexmfkixOwnDSMeTkUUO6Ob8Go1VVU+SKeqdyd/U/3O2K+r9afY6dIa977XN7c7YT5zOE6iYkRYHb3vc7YyfUazl4IGk3MHi/Pfm2NFBHJGcpvA56hnGquKmtWBso3IA5ZRYAng233xVk6rU2L+TULgGLGd7iCPSMCZSgrkKLCJJgxABJgfzHbHtLLy0ySd7ido4HvzicHoKLovq1VfRsgBvotqYmSzNYztbsBglaQp0yyhS5BAImdrn0i/64X5fI6rMVE3JYwAN4HwD64PRjWYIgJWwOkXMyAJ42545wmCj6dlenPU8EICVYNIXclRMX23mb98Uml5iSpQjUoH4mg6Ya/lnvucQzVfTq0hjFjDDYcm+8mCeceHMavBWkpDpvA8zNYwZmIIt7E3wZDFneGPFAqGwJkLsIBNu9+ffDbJ09CsTBmD7A7X3mZ7/OBqVLzCLtMS1gCYB+P8nBbIEp6zpP8SxOwEcSIa+54sIwmwBs7mtDGxGqPLZip2JuLHexsJGLlqqbxMC4n1NrfqT64U1apq2LeXVcGxIJgwYmYvcd8CVs5Dhaf2zqMkn9DAa0bjgYrrZLdGjq1dbBKJQyIGkglmPpcxwPbtgPNCpRYq4daqxIO547wBtcHA3Q84gNT+ZGCCY+28xb0AP/AHgjrWaLJDvqBkiDt6TH6bG2JupUVGNxsz1PM1qtS4L3LEklo/e3vOGIfWwSXUEjzCJG2y2uTsMO+k5rLZPLrUq0FzFSrFjZVX5mTM7dhhJkaK5g5h40kn+FTW8EksfhRAJONeyMUmsP00VbJUhXmmrLRppLQdzyfWbi1hOBPqPNihmErChopSpanT3DLsBtE4Fbrnht5JZWEMQNoFis77wR/bA/Ua7VylMMG/Fqnyrzv3PbecZpyvOjRxVOthv0z9aMc61SrTR6ZQhFbdbzIO2phYz2A991W67SqHWtVEVgCFfLamFuSN8fKRk5mwHck7R2jeI/PGsrdLpISpq3FrvB/ICMVOSjozjxdv5bGVSgyGBRNzrAZGAKyB5uSTG42t2uMM85JYAU2gAgCSQCdjAmZ5vgvNZ2q9eijsKjaXKqsCFcDWHZeQA11MbbkXWvnaTitSFE6kUhVYyQLwQVYflG/Jxm5dkLj4Fxv5CMya7tppZhtW2k6hHoDEETI4O9sKh1OpRqOtceKwXSC5MKQTcAgTuPfB1DrT5VoGVqMzW8apTKtB7A2jnjCNPEqVnL7u2okH+UyomDBwkqN1kKXMvVfQoUbs838gHNokcAC3rgpqFF1lF0gXBDEiwBmT+d774qztJadTQeWDHR5hHfURJFzMRfvAOLqdZZMAAsQVUTtwBqMfJwyJtvQRSqqn3Ne5+YEAj4wrq1mJ3gQYUGwHJMzAO3ziyoDrGolQGkRpmAQTzEkcnA1bM0VYNB0qNm1EsxPMERc2AOEXCPXLCVUQQh2+5/6C0cWwNVzZQFBDGpEn7jAMwTtM734jF9OiatSFLMGTzNsFIES5iNO0dzhdniaUqhR1MKzA21bwCQNjeRbAtlvAdkM1VanUyyhStQyWjzLpgzbcKFJieTgKrklFXSKgKqT5lnzRfUAfttwcE9BydOsPLUK1ZIW6gtabX9Tt64GyuXcB2ZdIFgeGAJAjv+dsNOmyZK0GVMxoAVdZsGLMC2nUeO079tsAZnN1GAFNwLXYk6idoAj9MNcp1V6VN0psFWoAGDLLQJnTPcbnsRGK8hl1C62SFiFg37AveQJ22nuOb70cy/TJ5Yjo/T9aqSSSQAWJLXgbkiZ/0YPo0gANTmO5G3lMBZ2J+YHfDLNVjDBXDWCtpmNIECSBEcRGFVRFOpllgLCZADG/8AQje+J7OWzphxxhpF9GsNDsXBIKykXIJ/Cdh++Oo1ShB0lGZWJkz5GPlkC42vI7ThcrgQrQIAAI5PO+Dszl206mJZmVQjx+EECItsO/qecJqiymFZyqP5dSgVCNN+SBPwD7YedVajl6TrQqu5fT4g0+UbxLjvvF8e/TuWyoYvmZamD5VB5AH3AX7WnfC36hzFA12NCi6JsB3bkxJv2k4LTYqZPqvTcotJGo1deogNpg6Fi8+5IF4jAmTpshYz9oGnjfnm/wDnBORoaBqrI4pmycEE3krN4g+k4Iy2YoLTAdG1AMXItrn7BAMi12YXM4O2KF0L5LNo0FmaNEEaQTEtpAOrbYR6nFP1GrmpAFUKOBckDgBZCD+/5+eI+kU6bBXqEErs6/yAn7mAU6ojm840eS6e6ooStqpsCWfTBck3gzqI/IbYzcqZSivTI9S6iunQqJTRoGqJe+5J73FvfAPTcx4NUsQHp6WUaxOon04Nvi+NPm/pATpIIQnykiCSTssW7YHrdJUQzgkyAAYte0AQAcV3SVB1sy+T8WrVLU0VFIPEAgdibk8YeU+hvUAZWCtsBDT8x6dsPeidJfwhpUiSx9dJJ9O2GGSydfVMhexi8etsTLkd4HGKqmzE57odclKemyKFDFpFu3N57YY9G+natNDNRUL2YBWnSTMSLGY2HyRjX5pvD+5WY/zmAsfAxQ+pgTBEftg/ddUT1zYDT+jHLimaxggswAA22gT6D9cBP9KgEBXqG4hSBuxk6Y/P4w5q5ioWL1KbFmVVU/bCjuB6Ti7wHbQKbeYtzJUAWKjuTMW7YO7FTWxC+XyjLBAWqgCOjEASBGoHm8cnEsjlqQQCqjaxIu94BIWf/wBYxOtmVoM1Q0yTTA8Ritw2oHyBvKv5kmRtMYBzjio5clATFongDcvJOBtUCUvCXRM8S1SRDvp/EpYKSSogn7dUntgXqHU67Vg9JJWgxUVYHncmLvHmsIGnDfp+XV8morLQLq+lWVdqZIk6ifNM2EbjFPVs8ldKNMLp8LUCUUAQLLtFzAEXiTfguNJik2yWb649Sjpq0kcNPlZ5IgRIiGW/JO+FeXLEhaSlmJgIGgQR/u54wwynT/teoAKZcDSCASTEAEy1pAO/6YO63ksxTpP4VMKoN2VyxVVsF4MR+UHvh9loaXwLs2DTKUvIWKguFFg0bKV37G5wLmapfQ0ipYExAhRw2qx777YCrBtLQdOkgM5aCW7CSbxextziWRpP4nh3Ut5QLkQ0AyDftHvhN4KhxpM96dQNYnzO8BmKrYbxGra/p2xDNKAwUOSexGx22Ox2xfm6bpV8OnqUIoTSrRECLmLcAn3vfAdDKszHTTLELqMEEAfzHiCYgHBfpaQy670h6f8AFBVU8q69dyLiSpM7Ttb0wnCiGDhpiRoggwSCGkSBtcHDnpZzFWnoVNTUfOWJGkC8agRvHHpirqfUFZ1AOmmEE30gze4G/wA784UZNYBxs6nmAFVVp0zoA3pgzHINpM2AM7k3tiNOvUqPFRpcsQQDMLYXg8bQO3GCzkEVKdR3WWJ1trWVMgGEF4UCNVvyww+l85RoZxoJJKP5I30NA0OYDzczgtIUljBVTylMHQofVfTrEC4uxPBuIvb1wtzFMJUddSs62Ik6bDsYLRNuCR6HDbrvWa2YzKrSQXVlHlgXgk3NyNP5YznUOkvSDVGY6vYiZ7ExPsJxKnbyylx0tUSPUqZpkKWDho40sD+oI9ZGK6WVZ9brFuBuT+2F1Kl+Joi0el+cO8nRLAMDRJ+wUi1//s0C1pPfi2NJNR0KMW9nUen1WCumXbTFje8bkyf8H5wY2U8OnVapTetUYeWJVEld4mXvz6YLyuTdQoasUA2IYaIN/LJgegw2ekugM9UsODrEH1tjF8pf7Zg8mKq0y8HRI2I3G88zB/LFRy5aoVKkuRIWS0T7c7Ww7zXTqjr/AArnTM6hI5JM+gwmyalHFQ1BpWS0TPz77jGileRuNYGlTp+YKAFGWI1M+wtB3INvTBWV6OrGp/GEUjBaIUni0zf+mND9S57xaNOjSnVWKqBxED9998UdM6JTy/jLVqmooqKSkWLKs+cXkSducR3wR/kUZXK1VTMGmfMgl2JjW1iFGoSDuYHYbzhs/wBR02pg0lcggEltx6b8RgZs2hauShEupg2AsJMbYTdM6glOmQxkgmIE+Umxn2xL+pF1nI5fOhTq88/+RJ3NyO3xg3OurUiqU2Woo+8n1g8Rte/ffCqn1um1gPP64dJmCVaQG/hmAYmYPbf2xGnkHqxplej1Kaq1ogGzb+UcmLn0xMZpfECIG9SWFjxEceuFuY+oKbUaChp00wJBG4EfpGFGSzCs+pnAAub/ALH+uHJ7oiEG1cjQZ3p1UsJGpfebTx7Yk6FdcBiqwNQ3JiSADYx/u2JL1GhoJq1UAmdOoEQYgeuBcx9ZdPVbVVlTIVRb2gYIxslya2J+r554E73gnsPbc4L6LlKlZKjKSYNipEiBAgEyIuRGM/1Tr+WYl5Yg/i0mJ/YCTtvgzpf1EuWonQy66syoEwsAAxx3g98XGLW0VNpqo1ZV1nNJTJ8a40jzQL8G3f8AXCHJq+hZq0lPZz5vny4l1XO+JZZYE3tYR3wN/GN9AaeYa44/TGkYOsilJJ4NDksm5hgdaAzouVIIN2gaYO1+2LqNLykKEQzBkFmLm4AAlYAPIMHCfo3VHpalA1JIIAiDPl3j03wz+nNaZjSCXBmFUwJMjTNjz+WB2mFJqw+pRGWam9Zkd1J/DNiNomQoIF7c4LznUatVPEr1AmXO2hCNcHhZ1Xg7kd4xI9NC0grKjMGJqvqgKJNxcSFFpJ3BxmOr+YBlUrQUsFBFm7mW+4sLyLCwnukrZOKwCvmNbhaVOnpBIVXNo7EmPSTJmO1sPErKQr5go1SWIFIgRomC7z9sWAn9cJF6bUqNTIo1RSqmKdgCQLtyBO+5AjBn1UvhaabaC7gF7yd7TBjYRA7YqSTdFRKOp1tYFQKQtSA0MTq0WiduJGJ5XNnLI5am7EwXA/Cu4k7Dc23gA47IrSOWZ/8AkpTqKzeQK5JUbA/hGqJ27YXANDHXCN5mSZ379jMD/Ria8Zonehjn6tahUh28NairUNMML/yhwPfY4XZvqlMOpRdLGKhDQRrB3gWC8DfDrL1KNBKFYstVypDIWYgKQYLkExG2kDaZvg2jmqOdUzRSnRSLpY1HGwWBKrG5J/wk0tidvQqBoBatTM1PErszeQny3i5Hp/QdsZPNZqrrGl3Yr9vop4n++NNnMsq1amhE1Sqoo2DmbQbmBBk7XxKvkGymljEsLaebQeB3gg++KhJLeSeSDkqWBT0/NvrDO7B1Mgi97j19o9cPq5R//wA1WGAuaqsZn+RRYe4jCimNJOtQNS2P8t+dNhb9se5qurFPD1QoG5JvJ2m3xAGFJK8GkbrJ66ohIVhUEQDERfYA7n19ceZXI1HfSsazMXiIB3n0xZ0ytVV/EpJLKCT5ZABtJj2OOqVizNUnzMb6bX52wwB85la1OdV+xmQBx8+m2CqJqNTarWNVqE6YU2mAN5mZvA7+mBkifPdRe25/pfBubirQ8NPwlWLWEE2815JiwHoOMPCqyH2awHUMyih9L6i6lRvCyLdpN98DHpQNImZQpMRdtB+4XvMH2GLeg5MK81H0p5lEwxY2EDtIMfOBut5tmrHUSNI0gAwFuI2FsZRVOkbN3sdUMzXpZNKsIqgqtIMGk+xsR7zeDh19PZ4NljUcAuBqc8ajcfOwxkaGbdgEDFmZiStS6hV25NyST6WwqFWqGqohZKbEFvKbQDtPpt8YfWzNoO6pmnNWoBeYn1IH7XwH0rL+O5VCRYsJAgmYv6WwtNcMWWYAtt835/vh19FLFbS50iopPyASP2ONa6xI7dn9gfqfT6iEiqIF7A79tJFx+WL8rV0gBKlQc7229Z/LDzqmSpUmWtVD1EPCkadVo1enzjPatc1Aum+rSdlANjPMzxhJ3HI6Xa0Q6hk0QlmFPXbSLhiduRBjm+A9FNidSwx+B8R++GFTMs4vcbLzb24wLXokkBR5gYAHBN7x+vtiovxkyj6DUskFMxq5Hf03G++DMvTVQBEED8jz+WLalA0/MQAdVr82/wB+cWJlXqAuNZF2JJgE8xMdsDkylxxQM7QCVsJ5Bgjm3bm+AK1QpVYDYCQRvfuTzhjUYwoVSABvPzcxinM5MRJMao44AmTyJ2HfFQl8mfLB7RDKZ5iHDAEm8kSZ9/i+Pf8AksttUfnzftiFOl9pBgTMxz2uIPe2Gr5LLkmdLHvqcTFtguG0kyE5OIro5aoaussR3O17/n7C2Hyo9DTVLjVBqG+02PlmZA3I9uMZ5+sKCulFDKSdRJY+kg2th9T+oDWyvh1HZ6jE+JKwNN4FgB5jHwDhNPbQ+y/jFkMz1yrWomm7ErrY6o3USFD+nMYO6RRrZmpLO7DyqZuIAsAAYHNvk4QZiuQAAITVxYG/HxGNE2Y0U6Kq6UkaGYncg3a4k2WBfkjGU9YNoqseheZq0jVKIzMFEAsxI1sSCQPgj1nGd63lwlRkDGxm5ExINzPERhxlMrlv+SQjMoKalBvpkW34jve+FPSujGqVZVFSoWkoGA8qiSXn7ZtHv6jEwqymsFdDNVQPDTzKQ2qSeCeAb784KRNC00quGpmGA7ibCbHmIxTQUpWKsoXSNiCRK8wLQN74h1HLqHVpDWjuAd4O3E+2G0rKjdFrU6jJXVWBprpZ9KgAMRHN/SNtzbB+QDUKSgKCCwgzEGAY2Jn+p9MW5Lp1BMkKpb+I5EKp3AYWYQZESYtGGyQtIsV00lk3v5t+b7nETeKHGtiT6epDxqjOoD6WgzMsT6/N/fBX1I3i0qSoHqP5iWvpAAvB2PG04j1PoLU38RSHUGWAMsCQBB4O8wO+FHUK+aqlfEJIU+W0RcbR/aMNRuViv4LcxSUorINNoJHBAvY+uAPDuGaADtAubx7b4nUQ69LKyqp1Pp3juJ/EZjbDjPfUQK0xTpKqoDpBWYtAknc4pWim/hHvjDwlp0abaTdoH3cSTB9R/bA+SyaRLM06jrUWIEHa3oN/XEcv9QV1EroUR+FAR64ddDXxv4ua0lSBC+tiLCff/bQ7QnoRtlldhClFXeTtvvveMSydCkKmqqGNEXYLYnsLeu/ONP8AU/8Ax1o+SnTDXYQdo5tBxkq2fYKFpOmnVq8yiSTvc3iwthqTCK7LQ1+qOoUWpp4SaEBsoWx5kHaZHvjNZaoKjOauoxDQNzf2IFr4YivSZIZdLRePtYzxHP5YllcmkMUp1C9iGJssyPjtfCi0kU4tV8A+Vpa8wqKdJ1GBYyIJg/7bEOp9XCoV+8sPKNxFjfA2ZerQqj8NUcngzxwNh+uLPp3pfjNVZ50gSWFov/UTtjSv6mZSk3hB9PptMZYVmvVqEsDpjTTHl83Ikg/phQXuGDaXW6TtJIkfIJgYvzVcKXCu5UbDuBtM4qSqzEnwwttV78733nDV+lPro9zebqVDwii5AmJEwfbbjnFuYzGsKCSSq38sSZni2/8AXGmqdDprTXXUJcLIAsJ3EEi598I6WVqESKc6gCwAHFgfTCTTwvBNelCrYmb8QNufY8x2wTTKBkEEAWJm8Hff1GK6hsFbi0EbTuST6gcHF2UygdiLwAS0bbcnYLMW3gYYtIsGeTWAFJUb+/8Av7YLPUUgqCbA8X2/K+J5fpE01ZF5ueDH8osPnA+YywUElGBJtPHteMS6EnbAqNUKGmCVXyqZh77NbbfaL4EgsZI9YiABHYYIIYfzC/yDIub+a3Pr6YddPylNtLHUzLciOBeSIhvbnb1w7opi/pWXD5hUqMCm5ZTY2HlH7T6HH0caF8opiB2XGIoMaDmsKUC8WELJueePyw5Tr9AAB3YMNx/333xlNt6IlGz4/UyiiDqiWiCNh3nbGlyaClSV9jVmLW0AEDi8kfqcUfVBQU6elNJA0iBA0gk731b7m4xblsxVq5alSuQqFhNrm8etv3x1zfaKZycUenI4lFBEaASdIP6wdh69zg2t1U+QaPNT8usAbAQIMW73njCxM0xTQNIUG94JJ7YbLlwlGmYbS4kzux3VU9tyfUYiVLZ0xfbQFSrEQ3n2gcCIAueYHHzhr0LqaUaFRltWN/MRxAEHnvHfCxKckSd4MtYTIkEX/wBjBPXM+j6QUpBi3m0Rq+YFv+sGG6Q9LIPRzrlyWOrWYZjO3x8/pgzOZhdLQFnYAgSPXSQDOFpA0khTB2M3EeljO2DKjJUD1KtXUwgKAgM2FyZWZ7mcJpFxb0QXqpiKahSQqmb6iLbbY0OezirSACtMDzn7QwtcgRbcAYyKMAZME6tu4n0tBw1p9Z1BEalARtR8xuN4M7j+2FOF6FGXyMqoemLWANyCRJ2uBbA1bO1mMoWaO5tba3HoMM8xVpOkp5QTN94PftsROFWayUoWWpp+435jjfnGar01vB2VMpUq1CXckA29SY/QHC/qB80qCAALH9+0YN6f1xKFE0np+ZmDqSYAkKJJi20iOMVZ/MNVYVah3PmWDpB4A72jF1TITsHowzaXfwxveY9rcxg81ENkqLUMwFAYEn05+QOMCZNkcuGcL5TBcAA3IsdpAjf1w9y30qryaVTSE2JF2aN5BgDe8ziZSXpWbsS9Qy9RNRbxABv5ieOZv6RHGPR0qoFXSuq0won9pk4tbptQ10oPUDKTMzP2jnlo4M4OzH0vUhirqVmw8wM+gAN8F/cLED5NwQpVp1crfb24wWeptpCgCmBGoAEliAQC2r9o59MGVen5imJatAkSfEJAniN/SIx5S6aGLFq6FyJ8oJNryRAFh3w3JPY0nsGGcQeaohdiW+9hP2wvEm827RgutVHg0qStoj+I7CfMdogRabflheyUfFTTrPmgbS9jcT6xY4Lr59abwV8Rg0MT+IXsFi2D8C3srqItpOswSTHO0DmcEVK9I0ApaCRBGnzz3242wfRz+XJDVEYLMatNg1jEA2/xiLqmYrgUH1aRJj7gB/KCOZiL4m7KsWp1mqV/iICNJFzEAiJjfjDSilZKPi6gC0NMgWA0i28GD+eF3X8lpqLoCjULyeZ3ncT3wDn88znUTwBH8oAsJjAop11FJ4yHdWzrVFGtaZIghlgEe5m47gYffSWeAyRJ0gq4ERHlJkzO/l/TGFYkzM7D/bxz2w9+nVc03HiL4YcFgRedO4t2O2KlGombqVG260A9JGFYqG4Bge9t/wDGMscpmCINUsoPfj1FxgmgSaarJ0rJMdjHB4wUmYBQwTp7mLwIxkm0Wo0L3yMj8HvY7YuyuQ8w0sTBuFgG/pgXqSqSJgGJt+V7xipMtvDn0uP74vNDNZSQQQNoAgn15HOLRlZufDJ76J/XnGQHVXpQNBjULk9vjn3xefrOqthlkgf+R/8A5xHWRlJfBg87XpMlYqpBYqV8wMXvuJv6Ya08wNKqNVNtMHkE8CP09JGMtRYhlYiwINxvF7jGqz2QC+bxlAqFBb7tDfdb0BB9bdsd01VI4OCbk3L/AH0rpsCzBwVcbrEGBF2J27d74MEI9PQarMGJGqBpExbedt7C2A62ZdHYTrCmNVRZNhAlpntA9sV0a1apVLKq67+igG5A4EW9vnGbTf4OlTS/JZmC9OsRUQ6m2jkNsV4MjkYrOaXSwAmSB5jZhMg25HqcUZzMVQzMWC1AIKwLDby8D4jBFbLfw6SwwlRDECIJPI/LSfTvgpbH3btFmX6vpQpoUKQQWAGph/8AY+uBaILIO/pvvglsuzuKeoRPawk7mfgemLshlwarBXChZGqLEiwA9dowWkrLSd0/wCXWbRtyOP3ucWHNEgBKYHm5+5h7zef+sWVssVZvMGCXLAeWJ7flfDbI0VamshdBElyLmB3/AA+Y97xhSmkrKjFsX9M6u1IRHlkntv2E/riWaz4qQp8q7k7mTz8YHz6LpJQHSCACfxTO1gbb486f02pVUaAZk7kCwFjfBUf5Ctp9S6vSplgp0wq3ZBOoAfeZN5MSfXEsx06qtBWfTpKgkA3vyQd7HYemAKWT8hgMRt6Cb/F8PaXVWYPrXzmnaBYQNz32PIwpWtDiKaNNXpgIh16TyPNJ4G8AfrgTI5QwvhlpDHSqzMxwBzghVKgutiLGNpPF9hzjSdL+pEytPVTyo8Qi9VmnUdjAgQB/KCPU4G34Jx9rIAOkZnSGqLVEBtPl80xYWExPpx64jmXzuXNIvUZCw1KGYNtFjYib4urfWudq/YqreICjtNrTtgDOZyrUqI1VtTLxwBzvifcpDScl/wBPf/dazv8Axn1CQCSFt6CBBwTWC3ahrAA01CY0wfYX+MKMxUDEwBAMztEjYxbDatmgcuqpPnu9+NgLf13w2tFp4pDEdUy01JC+GFHhypkmdxH2get8LKTUmJZD5xMbMNtzMN84BpMC11kWkbTPEn0/XBgzVOnVLUhKwBEkm9zpJuO098JxrQJhWXWmtM69PiXIIJO57iw9owNX001D5etFQ7q1isXEbT3tjTdR+lKVVNaBVlQQbwLSScYupSCwsiQL2mIPpvIwRVh2T0E0unVKqHMMxdmYzO7d5PxtiPEzI7iP1G/yPTHZSEJK1WHJUE6SI9DbtjqrAiAw3AI2v3t8fth5spJUUmDsf394E/lg7oWc0ag8hWNzO0iL8jADE6tImd4Ntv7WxQKwG0lyZMbk/wBcVVqjO6dmzo10BIJ8sD1/3/GDnzNLQwHY8c33wmTL09KqLeQcbtE97TOOTLMpI/Q7H+mOd0aVYbXqiqoYQAQk2jzEkmPbB2To2uw9yOfjC2h0qp4QfxFIZZCxdYMxP6Yc9Z6caGjYeUA3JuBf99sErom43RTXphQBM3k/4xCrrJ8pUjgnFu8XU7Rv+mPBQHcfljDJWD5Xl8tTfS141EFRc7TzwTAk9zhj1FizFmYza8RFoIHt3i+FuVJUMqqPMBci4gyCD74NrnUo1MC5aSIOwED0jf1x6srs8zirq8ZD/p/LVNeqmgc3VZjTJW5YHzABSTMYr1+UUVYrpu8i8jsOf7RgHx4YCSgKgHSbmeCTsO4PbHlSsrbIEE8GSR7zscQ02zZNLRM9NDtTVGLO50kERB7z2j9savN/TVY03cFAKRgaZOsATP5W+DbY4T9MLUSGZfL91xuQeCDadoG8DGkXrKmno8QEAQRNySCdAI+6O0SbziJtlxjX9zOMk01BTVUE6ipPlvaeOD6X3wyzVDL0qAegWeoY83Hcgg2t2GKanVz4niGlPhnTPmHmkEAgjy/y/nGPepdaoO5ITw2tvcTzGkW9Tzic0apq9gFBSiMD/wDIk2a43sbc3tgx+pnwFo01CyACYJ8o3J3Pe4wBluolFgrqSSQNp4mRfa2/OBjJGqWBEgXsBeF9e+H0t5E5LwLz2cFRlCA+QXEWBi59yLT2xfT6rTTLGkFmoQQDFwTudXaLAdsA5Ks/mQAuGuVMnVF7c2AN/TFSoCGgtqBECBZT/NJB+AO+K6rQre/R5lK6nKOkGGIGsMN7nuDAn84wqqM5sAYFnIG4B/vxhv0Xrv8AxlKNTFS5IZhIBItEfNh64r639RtVs1NNiCRb222jsfXEJPs8Ft4AemZFsw7BdULvYmxMbDne2Lc1TVWhZETDFfuI2kGwE7Ya9D6JWNEoqgO5DszNpKjTKtuDBnbmcV5vpJB0lgWSAADIJYiL/wBMKUvqocFi/RTXyb/cLmJ8vFt44n/dsB0kgmJ1Hcn5sO842nTujFKDOdAJMHzA95JJP4eI77Yz9egsmagZpkEXLbb+m2HGfgqvKB6OUWFglpWXURaeJ5xpK+cp+CqNSjxAHfTuzKtgLWAgfGE2Uy1QqbcE/AN4Hz+uPHIA0tOsABDNhMsZvuZUfnhO2NddGg6J9MpVoBi5NVtypEIF4INybX7Wwg6ll1QEa5gkC1yBHz/pxPpnVnSoahsT2gAyI8wPFgbfOI9TzGs2ktq3i0TaPTB9SYJXk2tfP1BkxFNGhQrKbXiIj05vjAZpJAOnSey/sJvvh1/7xWFBkKppBiBYlmMk79rYEz2USm4FRHUgElS0G4PoCOOMSnWyowoVVK5WQzFY4HwDIO+0flivIkMZcAget1HcA+vMd8W18sCNQU3Ign03/wDt7+2CaeWYxJIJuI3IG0ztzvjS1Qqd5B3yrMygKxYgQQSTPpP5W2xbX6VVFMu1IhVgzsZveAbjf9MFVuk1aisQCwpgkwZEjc9iZ7TgYZmrTpioxDLMHzSQBYGORaJNvXCv4JeSmvlkZVak7e0mQe9/22x5/wAzML5fGsBuFB/MkSP12x7naT0y0IU1gGGBkT2+MUUcwEYBl1KQJ4Pbf9eRi0rRnN0y/I9ezIVl8VgEAK+UQCWE7i+2GnUPqTMZg6njSkbA2kXJjvE4UZ2gJc09ToCJeI4kAr/WPywfrVKQQaCrg6ioMweGk774maXiDiT9CMn15lN1B9Adp2kYPPWG/kPxhLRygIBAJuAWJ4/D74cplaAAHivtwtviRjGUIm1v0y2XcZdnZU1NBVQRIDEWbaZvacdTyZJPiMqmfMD92wJJAHlF4+cbj6Oy2WXLqK0M1QzDkaRO0AxOwk37YL+ouuUcpIpKgeLBY7TeP3nHVZwdldJGAFShTTVoLuwsdQOm0Gbi4M2I7Yo0oAraPNHaPYi8emI0s0xqNVZVLklydMgGLELt+fvg7rP1BUzPhippUIsAIp/WTMmP8YfVlqQNVJbTBMSJAMhdoN+fWfyx2VR3rMwZacksNRsoA3HrFu+K6DmN/cfH9MepMGCbiLc+n6YKrCKWcsN6h0ZhVanSdnhQ71JtJAJJ7ATMm+L26SaairVTxAU8m8ap0jXsRa4ne2PFzxdHWFEyxgxIAAjmfT1xVUz1QzN5IsbiwgCNogbYj6il1Qw6D0o1nVKlFqiITADQANzNrjiScS6iaDVPCTLE+Hq1Km8gxciZjj1OLMt9WVKVKooRA1TduwuJEcz6xta2FeVqNTUVANOpvvsZK3gc83vhUx2rG3WMsiU08NAFSZn7paJDyJJEbbXws6fnlJAdQqIkSFBJIm55g7+nfDPOdfrVZDBAXEbDURE6SSIjkHj4wmqAANpEINI1ReRI8p5EjjthKPjLU8GooJlKmTVn8tQreZXUSTswG4t7x2wlr9ISsDoIpgAAzt22JnjfCypWbZZltr78b7bjFFSmNLbSs3J/T98NQa0yeyzYyznX69M6VqhgyhagXY6QFBAPED9MV9FqtVqkaSSLkX2FgTO3xhGV1W/FwfeN/bfGp6Dl/wDjmt4lapRZgoAKiXHIOrtfbvhTgkr9Dj5HdLQ4fL0mU6vEA8oEuRBG4AO/aPywHm+mLTU1fEDBhEwSyifeJiRg/JZ8sW0aKjCFJYWaSYgqbifTnEuuvmKSGnVy9IDTJZbx2IIjTzjGNm0nmhDmKoqEaCVBII1cdjYR6i+Jf+1BtjccC/v2mf64WVWZSBIBmQT2k7jj2xpfpvMKz6WaCaZUy27BrETcWP6Yt3FWibTEmZ6dIMEC1p5I498XPkWf7YgCDBnTwTEzhpQaiWJco1GiFAVtQbXO4Eea4PoRijpbpWzHl1KpYlVSBqi5BJBiwIn+uC2O6Ejuqo4VlK8Ei9p47Rx/XF3Us8HqzVMAABm+4sd7/nzj6VWytGtpX/hM6iB5l0ye0k3AjeQLAycZql/6dZso0imNRurNaBBEQDBnczilG8kf+hL7GS/5Z0lUY6SQI2B7f9YuyeZYOETzO1gBB9TP9uMazJ/+nuaprrHhEoGKrqMk9/s7cYydHJVEc6l8NtRs8hpEajtwJ7YbiVHmUtFv/PrINCta8bjcf1wkzaNy5iCY1eu1uP8AOH9DOUkpsHDMxbyiJBnvPHzwMJKlAsDCmQNhe0xvHxbDgLkyhmVKrSetmBUJGsUwxYA8BjsO/wAYBr5nU2wgkzAj2P74PyWULoKYXVUqDV5YJEGfMSJsItgT/wBsqB1VxoWTd7QOZAltvTnDjRDdFNJzpJ1G5gcEi8j1iMTWoIkWEXnt398XZ2jTV4bWQAQACD3gztHfBPSCrUSpAnxADyYYRYzFvn4w5YVihK3QT0zq9JVKPSLL/wCJgibzYXPzgGp1iCQNEcalUmPUlZOGuToUgSraYXkLB+TJA/r84S5t0R2UAMAfugX/AFxmlFvRq7F2SzGjUAAFMmCLdwRfyweQcSVPNOne/mO3eSIifXjHU41B2UEEFtAJA8p2mZj5n1xelBWXVEBiPKCbTsJ3gdvzx0NpHFCDYPUZVRFEEzLPHmJ7TN1g7YqpLvcj25v+2K6iwxFzx+WGGYRVUKF382rm/HthiSt/goSt/wCM+1pvuR3jv3wxoGiHGvU6c6fKeJ0za3qPjC79o/zjlufzwqK7BFWsJMbTa8kAGwPrHtjjJEnn9vTv2tiikLr64KqVmYLLGEB0D+USWge55wAhlTp018J20tIIamn3DTAGotIGo3JHHbE81WDV2apTVA0kIhsBEAArJUGxO89sB5agDUReGgxA7rPvvsfXFOqYPE6Y9id+CfjE0FnhJEgiO6tY39D5iMSNTSVIPEEdoi3aPT++Bg2/pixL/I7C36YdFJkqggQRubzv3+B+uIhQfLPPFue+w59MXUU1BibxaDtYG5/LEa48JygvFiT/AEE2wh3R6hKiREkHZdx3nnm39sX9e6nUzFOmGGs0/tbmJ2O/EAT64FY7D04gel4F7Y8ZgItv/wBYVFbVMlSzppAGHB50mDPr6e43xfmequQR/wAl6ga5Vjz7Te2JZKC2lgdlAIMRJA7GbHA8T93mhgQD7x+2J6pld2BNl7FiRwSAbmTtzf8AvhnlTrAFRoMwo9OLgWjADdhaTih824I80gcH0xTh2RHfo7GecyZASXF5sD5oFrj9sV5XMinVSrpZVQ6vvKzpO0qJvthx/wAJdLVG8xFMEcbgc+k4S06IapSo/wA+mWP/AJEcek4UchyOj7L9LdWWpTpq9QeKFGpSbzzqBMz684e53PJTRnYghRJi5A9hfHy8dSamJEkyykk3OliAZA7DCjM9ZqOCJhW3APr/AIxEJuOiJ/plN3ZoOo/+olUVSaQXwwbTeffthFm/qKtmCxzLhlMRAACXF1Ecc4SZshKhESJx5lKId0Qz5mA9pMbbYP5bN1CENIbdYZGpsAwfQQtMosA2i/cQLkYV1MwZAlSQNlGmPnabY+l9YyCDLtTAgIGYeyLYX74+btkUQBjJOknfgcD84nFQilgh8zeURyyspJDOSBulo9zvimvl3llaQwJWSfxTz3/6xY1xBiAbD/O+Lcyz1Jeo5ZmBBMDgDt8YrTC+yFDMwJmTG8/7fBeQqmmwK6RHm3/0fGJZahqViTOmD7ydNz/u2C8v06m1KoxnXTVSDIgzwRH6zinJaZn0adxBuoZsOxdV0BvwqTAEevBN4wF8n4xqcv0bRQp10eGqrBBUGBNwJMfMThPmc7SDEeADtcu17ekDCXwjRPsrP//Z"/>
          <p:cNvSpPr>
            <a:spLocks noChangeAspect="1" noChangeArrowheads="1"/>
          </p:cNvSpPr>
          <p:nvPr/>
        </p:nvSpPr>
        <p:spPr bwMode="auto">
          <a:xfrm>
            <a:off x="8923338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sp>
        <p:nvSpPr>
          <p:cNvPr id="23562" name="AutoShape 10" descr="data:image/jpeg;base64,/9j/4AAQSkZJRgABAQAAAQABAAD/2wCEAAkGBxMTEhQUExMVFhUXGB4bGRgYGSAgHhwdHhwcHiEgGx8bHSggHCIlIR0dIjEiJykrLi4uHiEzODMsNygtLisBCgoKDg0OGxAQGywmHyQ0LCwvLywvLCw0LywsLCwsLCwsNCw0LCwsLCwsLCwsLCwsLCwsLCwsLCwsLCwsLCwsLP/AABEIAL0BCwMBIgACEQEDEQH/xAAbAAACAwEBAQAAAAAAAAAAAAAEBQIDBgABB//EADoQAAIBAgUCBQIEBgIBBAMAAAECEQMhAAQSMUEFURMiYXGBBjJCkaGxI1LB0eHwFPFiBxVDcjOC0v/EABkBAAMBAQEAAAAAAAAAAAAAAAABAgMEBf/EACkRAAICAgMAAQMDBQEAAAAAAAABAhEhMQMSQVEiYXEEEzJCgbHw8RT/2gAMAwEAAhEDEQA/APuOOx2OwAdjsdjsAHY7HY7AB2Ox2OwAdjsdjsAHY7HY7AB2OxVVzCLGpgJMCTucWahgA9x2PAce4AOxBqqiZItvgDO5gzpVo433P+MZrr2aoowWq7VCYJCiFA9SD5p2vP64lyNI8dmzWsDHrtiQbGayXXqVOiCTMEDSGBIk2mdgBgYfWGt3FNIVGAZjtf8AX0EA4Xcf7UmzXk4hWY6TpiYtJtjKdU68aiQqlVNp9Z9ORH2mNxiHT69TMLoNYCmAVK7MYNgTuDbj9MJz+ClwtK2F9U63ToaKdMq9ZmgKCIE7lhNltiVX6jRajJ5iwFwFNz6Ed/7YynVs2qsyLRSnUD3emVg6TYkC5MfzTF43wsWq5I0xMG/msfjf4xCRv0VZGnVM1SqP4g8RTu6KYMjZgB8yML811MakprqMCSZiRF4AFjv/AGOAwXE6SNZMs7CIJ9xAj8hgWnVZZ0NaRIEiDvEgS0A7dzjRBQ2bOKNTCmRIBE/ykTaRINhB7HnDfIVDV0haNNdIu+qBe87TMCBA77Yo6bkTTqippWoHTUFgzcQoUGRbvfc7QJUtUdKrsTM6jpNoINrCfUzGBZ0Zckkka7JVG8NwX0TNgO8m0d+97cDAHSMmzsxdQygeRQYn1Ynb2tM4Ut1V3S9ipuVMfnzjl6l4R0a4m7M2wjgXkk7YrqzmXI0y3J6qrnQpLKx1IbHtC23/AO748PU6dMaQ0sZUkAyIPY7nYH2OFaZkqyrTJYRMqSsPuQrWIgGI3ue+GXTsrrIkgSGNl1vPOoRvP804rRtVldTNuyhiTbkAmOdh6Wx3/KJ/Ew9y04EqUqrA6J1LJYidOkGAdPB7+tsWeE42H56QfmWBw7Ko+wrVBJAO2LMIsnnROkmCpj9effDZM0pA9eMc8OW7s5k7L8djxWkTj3GwzsdjseTgABq9RC1xSMXWRfmdsH4w+by7JmatV6gnWmlSR5QSJIvxf2GHFb6uy66hqMi0kQCY7nCckOMJPSNBjsZXp/11lWAFWqlNj3JjfuRAONGmcpsNSupB2IOC0NwktovxjPrDrxSqKaVShRZa2oMW2BHoAe2+GH1D9SLSHh0yGqlZMEHwx/M3bsPXGW6dmyKbMFZmZpLNubfvvPvjHl5OuEdX6fgv6noV0nRyTVNWoZBH4QT8EkDuARjTnMBlaKehCI543uDb8ud8Ieo54BCxp+eJAAv/AKL79sC5bOVaihJKa2CyR5L7SwE3NoHpjFOUjplFDzpXXDlywDNpP2q5EEz+Em8cE8c4KzP1dWqFkphKZUTMhi3oLR6zjH5vI1fG8Fzpq6hAWdN9is3IPvbthvnPpdqFJCuliLuOSSRzyd+1u+NuzS2ZOMG8jHKZqsMuzT4lUahTYkeQOBqJ73Fu36YyWYCUV1a21EEFS15nYC29viB3w4zvVjQSn5WAkyDABXY6bbE2mL4TdV6mGrhqiE2nSunUJANyASQP2wW7CEfS3ppL1BTZ9LT5YWYIEgAx39cNa7kaSAi1mXUzAklvLaVAgX829/bCToXVUp1DDgkrH2H8Qv7RYDvOCa+eWouhTfV9s22tYG3b2wNMHJOVDlw4y5q3KxLEnSxYmNZCniRZQOMK2zxYqwqKbQwAMAAxLWGokSewOFFbOXYG4bc6rEi8kRcC4jeY7YHM1JLvEyNI7LBAAmcUkMd13pr4ZWsjBmAdFJLAfzAm1o4xUtVEJILFS1u/oIsABfa+/fCvK1adMuQBLgAyswAwjTad+0f0wdURGKm5IA2gAEd4B/04ehbJLQaqoCoG8x2uzFoAsd5Cg29b4Mq5cKFpVUKrSBIFtQYkElzMuSexjbjFdOs6aWUQxnzCxggyJ/04tRQZZ4Bkam1Swg8T+d/+12BRoKfrE1CzoEdU3aFJsIFgd/zA+cLaDVMyVbUEVROhbCOGJNzMHF2fzFJ400ipBMhmYsSeXmfnaZwHlqAZStSJJkWJAkGRpA2MD2+cVF0jKfEpIAz2aMgtWQq/3aZ8okXaPMTxtxaMH5jL5Y0P4AVq5EpoBBEESzTcAbQcB1spSWagV9ZAk2AEbgKw3vvNsXU3RTDywi0NFx7GSZJ54HfGnclcKsjQy9SkxZ9QciCpE+5B78fn8Oul5x2qJ4TpNP8AmnQR2YRe9rc4y9CvUq2UgCYA/fUT7WvhrBqaaa1SjMQv5kACRER3FsJ/cocpk0qNUdydZckrTEgGwNplZ3974tqfTL1DrK0pb/y9PRYxocx1Sll0ElQtIRtFhxEx/XGOzv8A6hJ4jacmCJsTqn5vbEqTegr5NtmOksamqZOkLJ55EyTcGb+vpgzMJD6KctY6gu4gXja5MXnAtXryEKSbCx0m54/e+E9f6zqPqXL02Y//ACVAD5QLEiR5iJH9sYvjy7OKEezwan6aqlKJFV/Mphg5grYGDJ25HoRhtWrqB9wHyMfNMzkq9PU4Pmu+oS2pgfKrGWMAcRhqnX6bUFdXZAROlwNRa1gNwR3Hob4r9z4Ot8H3NlUzagRMH/f0wDm+qLSBLkBeTySRx6+mMTkeotVr+ZgokwoJJ+2fM02ImCo5ntgl+pZdlfzIKv3SxvTIIsJgL3t3xK5XdMqX6ZLII2bqZnMNVo0KjwRIdBoK8FS0atrmbEC2GeW6YlbUa1MUmBtHlY2MzuDPaMDdO69cM9TyAHzFiSw9LG98JKtcIKpfUdRhFJNgxMD3O08YB34jSVMrkcsC9OhRABks0F78AMDueBa2M9neu16mvwiEon7ighmAtuCYJNontfbCPM13byEEATYTYcTHxecRyebehGxadWmQRfbVhfc2jCkX0s5RU1tQc69K01kQSCC2o6oMkXN4OFmXpu7Gn4zU11DUuo6RJsxCnj9Th9S6yiUkopRpyog1KiahydjaST/jCcsis/Ba8AC0mZt29AMUimazLdNy2UXXUOtjca7zE7Lt34tgV8/VrlVYilTDSUUAiAZ8xN52iAMKKStBamuxgAEBjNyR8cf3wdks3tIaexmfkixOwnDSMeTkUUO6Ob8Go1VVU+SKeqdyd/U/3O2K+r9afY6dIa977XN7c7YT5zOE6iYkRYHb3vc7YyfUazl4IGk3MHi/Pfm2NFBHJGcpvA56hnGquKmtWBso3IA5ZRYAng233xVk6rU2L+TULgGLGd7iCPSMCZSgrkKLCJJgxABJgfzHbHtLLy0ySd7ido4HvzicHoKLovq1VfRsgBvotqYmSzNYztbsBglaQp0yyhS5BAImdrn0i/64X5fI6rMVE3JYwAN4HwD64PRjWYIgJWwOkXMyAJ42545wmCj6dlenPU8EICVYNIXclRMX23mb98Uml5iSpQjUoH4mg6Ya/lnvucQzVfTq0hjFjDDYcm+8mCeceHMavBWkpDpvA8zNYwZmIIt7E3wZDFneGPFAqGwJkLsIBNu9+ffDbJ09CsTBmD7A7X3mZ7/OBqVLzCLtMS1gCYB+P8nBbIEp6zpP8SxOwEcSIa+54sIwmwBs7mtDGxGqPLZip2JuLHexsJGLlqqbxMC4n1NrfqT64U1apq2LeXVcGxIJgwYmYvcd8CVs5Dhaf2zqMkn9DAa0bjgYrrZLdGjq1dbBKJQyIGkglmPpcxwPbtgPNCpRYq4daqxIO547wBtcHA3Q84gNT+ZGCCY+28xb0AP/AHgjrWaLJDvqBkiDt6TH6bG2JupUVGNxsz1PM1qtS4L3LEklo/e3vOGIfWwSXUEjzCJG2y2uTsMO+k5rLZPLrUq0FzFSrFjZVX5mTM7dhhJkaK5g5h40kn+FTW8EksfhRAJONeyMUmsP00VbJUhXmmrLRppLQdzyfWbi1hOBPqPNihmErChopSpanT3DLsBtE4Fbrnht5JZWEMQNoFis77wR/bA/Ua7VylMMG/Fqnyrzv3PbecZpyvOjRxVOthv0z9aMc61SrTR6ZQhFbdbzIO2phYz2A991W67SqHWtVEVgCFfLamFuSN8fKRk5mwHck7R2jeI/PGsrdLpISpq3FrvB/ICMVOSjozjxdv5bGVSgyGBRNzrAZGAKyB5uSTG42t2uMM85JYAU2gAgCSQCdjAmZ5vgvNZ2q9eijsKjaXKqsCFcDWHZeQA11MbbkXWvnaTitSFE6kUhVYyQLwQVYflG/Jxm5dkLj4Fxv5CMya7tppZhtW2k6hHoDEETI4O9sKh1OpRqOtceKwXSC5MKQTcAgTuPfB1DrT5VoGVqMzW8apTKtB7A2jnjCNPEqVnL7u2okH+UyomDBwkqN1kKXMvVfQoUbs838gHNokcAC3rgpqFF1lF0gXBDEiwBmT+d774qztJadTQeWDHR5hHfURJFzMRfvAOLqdZZMAAsQVUTtwBqMfJwyJtvQRSqqn3Ne5+YEAj4wrq1mJ3gQYUGwHJMzAO3ziyoDrGolQGkRpmAQTzEkcnA1bM0VYNB0qNm1EsxPMERc2AOEXCPXLCVUQQh2+5/6C0cWwNVzZQFBDGpEn7jAMwTtM734jF9OiatSFLMGTzNsFIES5iNO0dzhdniaUqhR1MKzA21bwCQNjeRbAtlvAdkM1VanUyyhStQyWjzLpgzbcKFJieTgKrklFXSKgKqT5lnzRfUAfttwcE9BydOsPLUK1ZIW6gtabX9Tt64GyuXcB2ZdIFgeGAJAjv+dsNOmyZK0GVMxoAVdZsGLMC2nUeO079tsAZnN1GAFNwLXYk6idoAj9MNcp1V6VN0psFWoAGDLLQJnTPcbnsRGK8hl1C62SFiFg37AveQJ22nuOb70cy/TJ5Yjo/T9aqSSSQAWJLXgbkiZ/0YPo0gANTmO5G3lMBZ2J+YHfDLNVjDBXDWCtpmNIECSBEcRGFVRFOpllgLCZADG/8AQje+J7OWzphxxhpF9GsNDsXBIKykXIJ/Cdh++Oo1ShB0lGZWJkz5GPlkC42vI7ThcrgQrQIAAI5PO+Dszl206mJZmVQjx+EECItsO/qecJqiymFZyqP5dSgVCNN+SBPwD7YedVajl6TrQqu5fT4g0+UbxLjvvF8e/TuWyoYvmZamD5VB5AH3AX7WnfC36hzFA12NCi6JsB3bkxJv2k4LTYqZPqvTcotJGo1deogNpg6Fi8+5IF4jAmTpshYz9oGnjfnm/wDnBORoaBqrI4pmycEE3krN4g+k4Iy2YoLTAdG1AMXItrn7BAMi12YXM4O2KF0L5LNo0FmaNEEaQTEtpAOrbYR6nFP1GrmpAFUKOBckDgBZCD+/5+eI+kU6bBXqEErs6/yAn7mAU6ojm840eS6e6ooStqpsCWfTBck3gzqI/IbYzcqZSivTI9S6iunQqJTRoGqJe+5J73FvfAPTcx4NUsQHp6WUaxOon04Nvi+NPm/pATpIIQnykiCSTssW7YHrdJUQzgkyAAYte0AQAcV3SVB1sy+T8WrVLU0VFIPEAgdibk8YeU+hvUAZWCtsBDT8x6dsPeidJfwhpUiSx9dJJ9O2GGSydfVMhexi8etsTLkd4HGKqmzE57odclKemyKFDFpFu3N57YY9G+natNDNRUL2YBWnSTMSLGY2HyRjX5pvD+5WY/zmAsfAxQ+pgTBEftg/ddUT1zYDT+jHLimaxggswAA22gT6D9cBP9KgEBXqG4hSBuxk6Y/P4w5q5ioWL1KbFmVVU/bCjuB6Ti7wHbQKbeYtzJUAWKjuTMW7YO7FTWxC+XyjLBAWqgCOjEASBGoHm8cnEsjlqQQCqjaxIu94BIWf/wBYxOtmVoM1Q0yTTA8Ritw2oHyBvKv5kmRtMYBzjio5clATFongDcvJOBtUCUvCXRM8S1SRDvp/EpYKSSogn7dUntgXqHU67Vg9JJWgxUVYHncmLvHmsIGnDfp+XV8morLQLq+lWVdqZIk6ifNM2EbjFPVs8ldKNMLp8LUCUUAQLLtFzAEXiTfguNJik2yWb649Sjpq0kcNPlZ5IgRIiGW/JO+FeXLEhaSlmJgIGgQR/u54wwynT/teoAKZcDSCASTEAEy1pAO/6YO63ksxTpP4VMKoN2VyxVVsF4MR+UHvh9loaXwLs2DTKUvIWKguFFg0bKV37G5wLmapfQ0ipYExAhRw2qx777YCrBtLQdOkgM5aCW7CSbxextziWRpP4nh3Ut5QLkQ0AyDftHvhN4KhxpM96dQNYnzO8BmKrYbxGra/p2xDNKAwUOSexGx22Ox2xfm6bpV8OnqUIoTSrRECLmLcAn3vfAdDKszHTTLELqMEEAfzHiCYgHBfpaQy670h6f8AFBVU8q69dyLiSpM7Ttb0wnCiGDhpiRoggwSCGkSBtcHDnpZzFWnoVNTUfOWJGkC8agRvHHpirqfUFZ1AOmmEE30gze4G/wA784UZNYBxs6nmAFVVp0zoA3pgzHINpM2AM7k3tiNOvUqPFRpcsQQDMLYXg8bQO3GCzkEVKdR3WWJ1trWVMgGEF4UCNVvyww+l85RoZxoJJKP5I30NA0OYDzczgtIUljBVTylMHQofVfTrEC4uxPBuIvb1wtzFMJUddSs62Ik6bDsYLRNuCR6HDbrvWa2YzKrSQXVlHlgXgk3NyNP5YznUOkvSDVGY6vYiZ7ExPsJxKnbyylx0tUSPUqZpkKWDho40sD+oI9ZGK6WVZ9brFuBuT+2F1Kl+Joi0el+cO8nRLAMDRJ+wUi1//s0C1pPfi2NJNR0KMW9nUen1WCumXbTFje8bkyf8H5wY2U8OnVapTetUYeWJVEld4mXvz6YLyuTdQoasUA2IYaIN/LJgegw2ekugM9UsODrEH1tjF8pf7Zg8mKq0y8HRI2I3G88zB/LFRy5aoVKkuRIWS0T7c7Ww7zXTqjr/AArnTM6hI5JM+gwmyalHFQ1BpWS0TPz77jGileRuNYGlTp+YKAFGWI1M+wtB3INvTBWV6OrGp/GEUjBaIUni0zf+mND9S57xaNOjSnVWKqBxED9998UdM6JTy/jLVqmooqKSkWLKs+cXkSducR3wR/kUZXK1VTMGmfMgl2JjW1iFGoSDuYHYbzhs/wBR02pg0lcggEltx6b8RgZs2hauShEupg2AsJMbYTdM6glOmQxkgmIE+Umxn2xL+pF1nI5fOhTq88/+RJ3NyO3xg3OurUiqU2Woo+8n1g8Rte/ffCqn1um1gPP64dJmCVaQG/hmAYmYPbf2xGnkHqxplej1Kaq1ogGzb+UcmLn0xMZpfECIG9SWFjxEceuFuY+oKbUaChp00wJBG4EfpGFGSzCs+pnAAub/ALH+uHJ7oiEG1cjQZ3p1UsJGpfebTx7Yk6FdcBiqwNQ3JiSADYx/u2JL1GhoJq1UAmdOoEQYgeuBcx9ZdPVbVVlTIVRb2gYIxslya2J+r554E73gnsPbc4L6LlKlZKjKSYNipEiBAgEyIuRGM/1Tr+WYl5Yg/i0mJ/YCTtvgzpf1EuWonQy66syoEwsAAxx3g98XGLW0VNpqo1ZV1nNJTJ8a40jzQL8G3f8AXCHJq+hZq0lPZz5vny4l1XO+JZZYE3tYR3wN/GN9AaeYa44/TGkYOsilJJ4NDksm5hgdaAzouVIIN2gaYO1+2LqNLykKEQzBkFmLm4AAlYAPIMHCfo3VHpalA1JIIAiDPl3j03wz+nNaZjSCXBmFUwJMjTNjz+WB2mFJqw+pRGWam9Zkd1J/DNiNomQoIF7c4LznUatVPEr1AmXO2hCNcHhZ1Xg7kd4xI9NC0grKjMGJqvqgKJNxcSFFpJ3BxmOr+YBlUrQUsFBFm7mW+4sLyLCwnukrZOKwCvmNbhaVOnpBIVXNo7EmPSTJmO1sPErKQr5go1SWIFIgRomC7z9sWAn9cJF6bUqNTIo1RSqmKdgCQLtyBO+5AjBn1UvhaabaC7gF7yd7TBjYRA7YqSTdFRKOp1tYFQKQtSA0MTq0WiduJGJ5XNnLI5am7EwXA/Cu4k7Dc23gA47IrSOWZ/8AkpTqKzeQK5JUbA/hGqJ27YXANDHXCN5mSZ379jMD/Ria8Zonehjn6tahUh28NairUNMML/yhwPfY4XZvqlMOpRdLGKhDQRrB3gWC8DfDrL1KNBKFYstVypDIWYgKQYLkExG2kDaZvg2jmqOdUzRSnRSLpY1HGwWBKrG5J/wk0tidvQqBoBatTM1PErszeQny3i5Hp/QdsZPNZqrrGl3Yr9vop4n++NNnMsq1amhE1Sqoo2DmbQbmBBk7XxKvkGymljEsLaebQeB3gg++KhJLeSeSDkqWBT0/NvrDO7B1Mgi97j19o9cPq5R//wA1WGAuaqsZn+RRYe4jCimNJOtQNS2P8t+dNhb9se5qurFPD1QoG5JvJ2m3xAGFJK8GkbrJ66ohIVhUEQDERfYA7n19ceZXI1HfSsazMXiIB3n0xZ0ytVV/EpJLKCT5ZABtJj2OOqVizNUnzMb6bX52wwB85la1OdV+xmQBx8+m2CqJqNTarWNVqE6YU2mAN5mZvA7+mBkifPdRe25/pfBubirQ8NPwlWLWEE2815JiwHoOMPCqyH2awHUMyih9L6i6lRvCyLdpN98DHpQNImZQpMRdtB+4XvMH2GLeg5MK81H0p5lEwxY2EDtIMfOBut5tmrHUSNI0gAwFuI2FsZRVOkbN3sdUMzXpZNKsIqgqtIMGk+xsR7zeDh19PZ4NljUcAuBqc8ajcfOwxkaGbdgEDFmZiStS6hV25NyST6WwqFWqGqohZKbEFvKbQDtPpt8YfWzNoO6pmnNWoBeYn1IH7XwH0rL+O5VCRYsJAgmYv6WwtNcMWWYAtt835/vh19FLFbS50iopPyASP2ONa6xI7dn9gfqfT6iEiqIF7A79tJFx+WL8rV0gBKlQc7229Z/LDzqmSpUmWtVD1EPCkadVo1enzjPatc1Aum+rSdlANjPMzxhJ3HI6Xa0Q6hk0QlmFPXbSLhiduRBjm+A9FNidSwx+B8R++GFTMs4vcbLzb24wLXokkBR5gYAHBN7x+vtiovxkyj6DUskFMxq5Hf03G++DMvTVQBEED8jz+WLalA0/MQAdVr82/wB+cWJlXqAuNZF2JJgE8xMdsDkylxxQM7QCVsJ5Bgjm3bm+AK1QpVYDYCQRvfuTzhjUYwoVSABvPzcxinM5MRJMao44AmTyJ2HfFQl8mfLB7RDKZ5iHDAEm8kSZ9/i+Pf8AksttUfnzftiFOl9pBgTMxz2uIPe2Gr5LLkmdLHvqcTFtguG0kyE5OIro5aoaussR3O17/n7C2Hyo9DTVLjVBqG+02PlmZA3I9uMZ5+sKCulFDKSdRJY+kg2th9T+oDWyvh1HZ6jE+JKwNN4FgB5jHwDhNPbQ+y/jFkMz1yrWomm7ErrY6o3USFD+nMYO6RRrZmpLO7DyqZuIAsAAYHNvk4QZiuQAAITVxYG/HxGNE2Y0U6Kq6UkaGYncg3a4k2WBfkjGU9YNoqseheZq0jVKIzMFEAsxI1sSCQPgj1nGd63lwlRkDGxm5ExINzPERhxlMrlv+SQjMoKalBvpkW34jve+FPSujGqVZVFSoWkoGA8qiSXn7ZtHv6jEwqymsFdDNVQPDTzKQ2qSeCeAb784KRNC00quGpmGA7ibCbHmIxTQUpWKsoXSNiCRK8wLQN74h1HLqHVpDWjuAd4O3E+2G0rKjdFrU6jJXVWBprpZ9KgAMRHN/SNtzbB+QDUKSgKCCwgzEGAY2Jn+p9MW5Lp1BMkKpb+I5EKp3AYWYQZESYtGGyQtIsV00lk3v5t+b7nETeKHGtiT6epDxqjOoD6WgzMsT6/N/fBX1I3i0qSoHqP5iWvpAAvB2PG04j1PoLU38RSHUGWAMsCQBB4O8wO+FHUK+aqlfEJIU+W0RcbR/aMNRuViv4LcxSUorINNoJHBAvY+uAPDuGaADtAubx7b4nUQ69LKyqp1Pp3juJ/EZjbDjPfUQK0xTpKqoDpBWYtAknc4pWim/hHvjDwlp0abaTdoH3cSTB9R/bA+SyaRLM06jrUWIEHa3oN/XEcv9QV1EroUR+FAR64ddDXxv4ua0lSBC+tiLCff/bQ7QnoRtlldhClFXeTtvvveMSydCkKmqqGNEXYLYnsLeu/ONP8AU/8Ax1o+SnTDXYQdo5tBxkq2fYKFpOmnVq8yiSTvc3iwthqTCK7LQ1+qOoUWpp4SaEBsoWx5kHaZHvjNZaoKjOauoxDQNzf2IFr4YivSZIZdLRePtYzxHP5YllcmkMUp1C9iGJssyPjtfCi0kU4tV8A+Vpa8wqKdJ1GBYyIJg/7bEOp9XCoV+8sPKNxFjfA2ZerQqj8NUcngzxwNh+uLPp3pfjNVZ50gSWFov/UTtjSv6mZSk3hB9PptMZYVmvVqEsDpjTTHl83Ikg/phQXuGDaXW6TtJIkfIJgYvzVcKXCu5UbDuBtM4qSqzEnwwttV78733nDV+lPro9zebqVDwii5AmJEwfbbjnFuYzGsKCSSq38sSZni2/8AXGmqdDprTXXUJcLIAsJ3EEi598I6WVqESKc6gCwAHFgfTCTTwvBNelCrYmb8QNufY8x2wTTKBkEEAWJm8Hff1GK6hsFbi0EbTuST6gcHF2UygdiLwAS0bbcnYLMW3gYYtIsGeTWAFJUb+/8Av7YLPUUgqCbA8X2/K+J5fpE01ZF5ueDH8osPnA+YywUElGBJtPHteMS6EnbAqNUKGmCVXyqZh77NbbfaL4EgsZI9YiABHYYIIYfzC/yDIub+a3Pr6YddPylNtLHUzLciOBeSIhvbnb1w7opi/pWXD5hUqMCm5ZTY2HlH7T6HH0caF8opiB2XGIoMaDmsKUC8WELJueePyw5Tr9AAB3YMNx/333xlNt6IlGz4/UyiiDqiWiCNh3nbGlyaClSV9jVmLW0AEDi8kfqcUfVBQU6elNJA0iBA0gk731b7m4xblsxVq5alSuQqFhNrm8etv3x1zfaKZycUenI4lFBEaASdIP6wdh69zg2t1U+QaPNT8usAbAQIMW73njCxM0xTQNIUG94JJ7YbLlwlGmYbS4kzux3VU9tyfUYiVLZ0xfbQFSrEQ3n2gcCIAueYHHzhr0LqaUaFRltWN/MRxAEHnvHfCxKckSd4MtYTIkEX/wBjBPXM+j6QUpBi3m0Rq+YFv+sGG6Q9LIPRzrlyWOrWYZjO3x8/pgzOZhdLQFnYAgSPXSQDOFpA0khTB2M3EeljO2DKjJUD1KtXUwgKAgM2FyZWZ7mcJpFxb0QXqpiKahSQqmb6iLbbY0OezirSACtMDzn7QwtcgRbcAYyKMAZME6tu4n0tBw1p9Z1BEalARtR8xuN4M7j+2FOF6FGXyMqoemLWANyCRJ2uBbA1bO1mMoWaO5tba3HoMM8xVpOkp5QTN94PftsROFWayUoWWpp+435jjfnGar01vB2VMpUq1CXckA29SY/QHC/qB80qCAALH9+0YN6f1xKFE0np+ZmDqSYAkKJJi20iOMVZ/MNVYVah3PmWDpB4A72jF1TITsHowzaXfwxveY9rcxg81ENkqLUMwFAYEn05+QOMCZNkcuGcL5TBcAA3IsdpAjf1w9y30qryaVTSE2JF2aN5BgDe8ziZSXpWbsS9Qy9RNRbxABv5ieOZv6RHGPR0qoFXSuq0won9pk4tbptQ10oPUDKTMzP2jnlo4M4OzH0vUhirqVmw8wM+gAN8F/cLED5NwQpVp1crfb24wWeptpCgCmBGoAEliAQC2r9o59MGVen5imJatAkSfEJAniN/SIx5S6aGLFq6FyJ8oJNryRAFh3w3JPY0nsGGcQeaohdiW+9hP2wvEm827RgutVHg0qStoj+I7CfMdogRabflheyUfFTTrPmgbS9jcT6xY4Lr59abwV8Rg0MT+IXsFi2D8C3srqItpOswSTHO0DmcEVK9I0ApaCRBGnzz3242wfRz+XJDVEYLMatNg1jEA2/xiLqmYrgUH1aRJj7gB/KCOZiL4m7KsWp1mqV/iICNJFzEAiJjfjDSilZKPi6gC0NMgWA0i28GD+eF3X8lpqLoCjULyeZ3ncT3wDn88znUTwBH8oAsJjAop11FJ4yHdWzrVFGtaZIghlgEe5m47gYffSWeAyRJ0gq4ERHlJkzO/l/TGFYkzM7D/bxz2w9+nVc03HiL4YcFgRedO4t2O2KlGombqVG260A9JGFYqG4Bge9t/wDGMscpmCINUsoPfj1FxgmgSaarJ0rJMdjHB4wUmYBQwTp7mLwIxkm0Wo0L3yMj8HvY7YuyuQ8w0sTBuFgG/pgXqSqSJgGJt+V7xipMtvDn0uP74vNDNZSQQQNoAgn15HOLRlZufDJ76J/XnGQHVXpQNBjULk9vjn3xefrOqthlkgf+R/8A5xHWRlJfBg87XpMlYqpBYqV8wMXvuJv6Ya08wNKqNVNtMHkE8CP09JGMtRYhlYiwINxvF7jGqz2QC+bxlAqFBb7tDfdb0BB9bdsd01VI4OCbk3L/AH0rpsCzBwVcbrEGBF2J27d74MEI9PQarMGJGqBpExbedt7C2A62ZdHYTrCmNVRZNhAlpntA9sV0a1apVLKq67+igG5A4EW9vnGbTf4OlTS/JZmC9OsRUQ6m2jkNsV4MjkYrOaXSwAmSB5jZhMg25HqcUZzMVQzMWC1AIKwLDby8D4jBFbLfw6SwwlRDECIJPI/LSfTvgpbH3btFmX6vpQpoUKQQWAGph/8AY+uBaILIO/pvvglsuzuKeoRPawk7mfgemLshlwarBXChZGqLEiwA9dowWkrLSd0/wCXWbRtyOP3ucWHNEgBKYHm5+5h7zef+sWVssVZvMGCXLAeWJ7flfDbI0VamshdBElyLmB3/AA+Y97xhSmkrKjFsX9M6u1IRHlkntv2E/riWaz4qQp8q7k7mTz8YHz6LpJQHSCACfxTO1gbb486f02pVUaAZk7kCwFjfBUf5Ctp9S6vSplgp0wq3ZBOoAfeZN5MSfXEsx06qtBWfTpKgkA3vyQd7HYemAKWT8hgMRt6Cb/F8PaXVWYPrXzmnaBYQNz32PIwpWtDiKaNNXpgIh16TyPNJ4G8AfrgTI5QwvhlpDHSqzMxwBzghVKgutiLGNpPF9hzjSdL+pEytPVTyo8Qi9VmnUdjAgQB/KCPU4G34Jx9rIAOkZnSGqLVEBtPl80xYWExPpx64jmXzuXNIvUZCw1KGYNtFjYib4urfWudq/YqreICjtNrTtgDOZyrUqI1VtTLxwBzvifcpDScl/wBPf/dazv8Axn1CQCSFt6CBBwTWC3ahrAA01CY0wfYX+MKMxUDEwBAMztEjYxbDatmgcuqpPnu9+NgLf13w2tFp4pDEdUy01JC+GFHhypkmdxH2get8LKTUmJZD5xMbMNtzMN84BpMC11kWkbTPEn0/XBgzVOnVLUhKwBEkm9zpJuO098JxrQJhWXWmtM69PiXIIJO57iw9owNX001D5etFQ7q1isXEbT3tjTdR+lKVVNaBVlQQbwLSScYupSCwsiQL2mIPpvIwRVh2T0E0unVKqHMMxdmYzO7d5PxtiPEzI7iP1G/yPTHZSEJK1WHJUE6SI9DbtjqrAiAw3AI2v3t8fth5spJUUmDsf394E/lg7oWc0ag8hWNzO0iL8jADE6tImd4Ntv7WxQKwG0lyZMbk/wBcVVqjO6dmzo10BIJ8sD1/3/GDnzNLQwHY8c33wmTL09KqLeQcbtE97TOOTLMpI/Q7H+mOd0aVYbXqiqoYQAQk2jzEkmPbB2To2uw9yOfjC2h0qp4QfxFIZZCxdYMxP6Yc9Z6caGjYeUA3JuBf99sErom43RTXphQBM3k/4xCrrJ8pUjgnFu8XU7Rv+mPBQHcfljDJWD5Xl8tTfS141EFRc7TzwTAk9zhj1FizFmYza8RFoIHt3i+FuVJUMqqPMBci4gyCD74NrnUo1MC5aSIOwED0jf1x6srs8zirq8ZD/p/LVNeqmgc3VZjTJW5YHzABSTMYr1+UUVYrpu8i8jsOf7RgHx4YCSgKgHSbmeCTsO4PbHlSsrbIEE8GSR7zscQ02zZNLRM9NDtTVGLO50kERB7z2j9savN/TVY03cFAKRgaZOsATP5W+DbY4T9MLUSGZfL91xuQeCDadoG8DGkXrKmno8QEAQRNySCdAI+6O0SbziJtlxjX9zOMk01BTVUE6ipPlvaeOD6X3wyzVDL0qAegWeoY83Hcgg2t2GKanVz4niGlPhnTPmHmkEAgjy/y/nGPepdaoO5ITw2tvcTzGkW9Tzic0apq9gFBSiMD/wDIk2a43sbc3tgx+pnwFo01CyACYJ8o3J3Pe4wBluolFgrqSSQNp4mRfa2/OBjJGqWBEgXsBeF9e+H0t5E5LwLz2cFRlCA+QXEWBi59yLT2xfT6rTTLGkFmoQQDFwTudXaLAdsA5Ks/mQAuGuVMnVF7c2AN/TFSoCGgtqBECBZT/NJB+AO+K6rQre/R5lK6nKOkGGIGsMN7nuDAn84wqqM5sAYFnIG4B/vxhv0Xrv8AxlKNTFS5IZhIBItEfNh64r639RtVs1NNiCRb222jsfXEJPs8Ft4AemZFsw7BdULvYmxMbDne2Lc1TVWhZETDFfuI2kGwE7Ya9D6JWNEoqgO5DszNpKjTKtuDBnbmcV5vpJB0lgWSAADIJYiL/wBMKUvqocFi/RTXyb/cLmJ8vFt44n/dsB0kgmJ1Hcn5sO842nTujFKDOdAJMHzA95JJP4eI77Yz9egsmagZpkEXLbb+m2HGfgqvKB6OUWFglpWXURaeJ5xpK+cp+CqNSjxAHfTuzKtgLWAgfGE2Uy1QqbcE/AN4Hz+uPHIA0tOsABDNhMsZvuZUfnhO2NddGg6J9MpVoBi5NVtypEIF4INybX7Wwg6ll1QEa5gkC1yBHz/pxPpnVnSoahsT2gAyI8wPFgbfOI9TzGs2ktq3i0TaPTB9SYJXk2tfP1BkxFNGhQrKbXiIj05vjAZpJAOnSey/sJvvh1/7xWFBkKppBiBYlmMk79rYEz2USm4FRHUgElS0G4PoCOOMSnWyowoVVK5WQzFY4HwDIO+0flivIkMZcAget1HcA+vMd8W18sCNQU3Ign03/wDt7+2CaeWYxJIJuI3IG0ztzvjS1Qqd5B3yrMygKxYgQQSTPpP5W2xbX6VVFMu1IhVgzsZveAbjf9MFVuk1aisQCwpgkwZEjc9iZ7TgYZmrTpioxDLMHzSQBYGORaJNvXCv4JeSmvlkZVak7e0mQe9/22x5/wAzML5fGsBuFB/MkSP12x7naT0y0IU1gGGBkT2+MUUcwEYBl1KQJ4Pbf9eRi0rRnN0y/I9ezIVl8VgEAK+UQCWE7i+2GnUPqTMZg6njSkbA2kXJjvE4UZ2gJc09ToCJeI4kAr/WPywfrVKQQaCrg6ioMweGk774maXiDiT9CMn15lN1B9Adp2kYPPWG/kPxhLRygIBAJuAWJ4/D74cplaAAHivtwtviRjGUIm1v0y2XcZdnZU1NBVQRIDEWbaZvacdTyZJPiMqmfMD92wJJAHlF4+cbj6Oy2WXLqK0M1QzDkaRO0AxOwk37YL+ouuUcpIpKgeLBY7TeP3nHVZwdldJGAFShTTVoLuwsdQOm0Gbi4M2I7Yo0oAraPNHaPYi8emI0s0xqNVZVLklydMgGLELt+fvg7rP1BUzPhippUIsAIp/WTMmP8YfVlqQNVJbTBMSJAMhdoN+fWfyx2VR3rMwZacksNRsoA3HrFu+K6DmN/cfH9MepMGCbiLc+n6YKrCKWcsN6h0ZhVanSdnhQ71JtJAJJ7ATMm+L26SaairVTxAU8m8ap0jXsRa4ne2PFzxdHWFEyxgxIAAjmfT1xVUz1QzN5IsbiwgCNogbYj6il1Qw6D0o1nVKlFqiITADQANzNrjiScS6iaDVPCTLE+Hq1Km8gxciZjj1OLMt9WVKVKooRA1TduwuJEcz6xta2FeVqNTUVANOpvvsZK3gc83vhUx2rG3WMsiU08NAFSZn7paJDyJJEbbXws6fnlJAdQqIkSFBJIm55g7+nfDPOdfrVZDBAXEbDURE6SSIjkHj4wmqAANpEINI1ReRI8p5EjjthKPjLU8GooJlKmTVn8tQreZXUSTswG4t7x2wlr9ISsDoIpgAAzt22JnjfCypWbZZltr78b7bjFFSmNLbSs3J/T98NQa0yeyzYyznX69M6VqhgyhagXY6QFBAPED9MV9FqtVqkaSSLkX2FgTO3xhGV1W/FwfeN/bfGp6Dl/wDjmt4lapRZgoAKiXHIOrtfbvhTgkr9Dj5HdLQ4fL0mU6vEA8oEuRBG4AO/aPywHm+mLTU1fEDBhEwSyifeJiRg/JZ8sW0aKjCFJYWaSYgqbifTnEuuvmKSGnVy9IDTJZbx2IIjTzjGNm0nmhDmKoqEaCVBII1cdjYR6i+Jf+1BtjccC/v2mf64WVWZSBIBmQT2k7jj2xpfpvMKz6WaCaZUy27BrETcWP6Yt3FWibTEmZ6dIMEC1p5I498XPkWf7YgCDBnTwTEzhpQaiWJco1GiFAVtQbXO4Eea4PoRijpbpWzHl1KpYlVSBqi5BJBiwIn+uC2O6Ejuqo4VlK8Ei9p47Rx/XF3Us8HqzVMAABm+4sd7/nzj6VWytGtpX/hM6iB5l0ye0k3AjeQLAycZql/6dZso0imNRurNaBBEQDBnczilG8kf+hL7GS/5Z0lUY6SQI2B7f9YuyeZYOETzO1gBB9TP9uMazJ/+nuaprrHhEoGKrqMk9/s7cYydHJVEc6l8NtRs8hpEajtwJ7YbiVHmUtFv/PrINCta8bjcf1wkzaNy5iCY1eu1uP8AOH9DOUkpsHDMxbyiJBnvPHzwMJKlAsDCmQNhe0xvHxbDgLkyhmVKrSetmBUJGsUwxYA8BjsO/wAYBr5nU2wgkzAj2P74PyWULoKYXVUqDV5YJEGfMSJsItgT/wBsqB1VxoWTd7QOZAltvTnDjRDdFNJzpJ1G5gcEi8j1iMTWoIkWEXnt398XZ2jTV4bWQAQACD3gztHfBPSCrUSpAnxADyYYRYzFvn4w5YVihK3QT0zq9JVKPSLL/wCJgibzYXPzgGp1iCQNEcalUmPUlZOGuToUgSraYXkLB+TJA/r84S5t0R2UAMAfugX/AFxmlFvRq7F2SzGjUAAFMmCLdwRfyweQcSVPNOne/mO3eSIifXjHU41B2UEEFtAJA8p2mZj5n1xelBWXVEBiPKCbTsJ3gdvzx0NpHFCDYPUZVRFEEzLPHmJ7TN1g7YqpLvcj25v+2K6iwxFzx+WGGYRVUKF382rm/HthiSt/goSt/wCM+1pvuR3jv3wxoGiHGvU6c6fKeJ0za3qPjC79o/zjlufzwqK7BFWsJMbTa8kAGwPrHtjjJEnn9vTv2tiikLr64KqVmYLLGEB0D+USWge55wAhlTp018J20tIIamn3DTAGotIGo3JHHbE81WDV2apTVA0kIhsBEAArJUGxO89sB5agDUReGgxA7rPvvsfXFOqYPE6Y9id+CfjE0FnhJEgiO6tY39D5iMSNTSVIPEEdoi3aPT++Bg2/pixL/I7C36YdFJkqggQRubzv3+B+uIhQfLPPFue+w59MXUU1BibxaDtYG5/LEa48JygvFiT/AEE2wh3R6hKiREkHZdx3nnm39sX9e6nUzFOmGGs0/tbmJ2O/EAT64FY7D04gel4F7Y8ZgItv/wBYVFbVMlSzppAGHB50mDPr6e43xfmequQR/wAl6ga5Vjz7Te2JZKC2lgdlAIMRJA7GbHA8T93mhgQD7x+2J6pld2BNl7FiRwSAbmTtzf8AvhnlTrAFRoMwo9OLgWjADdhaTih824I80gcH0xTh2RHfo7GecyZASXF5sD5oFrj9sV5XMinVSrpZVQ6vvKzpO0qJvthx/wAJdLVG8xFMEcbgc+k4S06IapSo/wA+mWP/AJEcek4UchyOj7L9LdWWpTpq9QeKFGpSbzzqBMz684e53PJTRnYghRJi5A9hfHy8dSamJEkyykk3OliAZA7DCjM9ZqOCJhW3APr/AIxEJuOiJ/plN3ZoOo/+olUVSaQXwwbTeffthFm/qKtmCxzLhlMRAACXF1Ecc4SZshKhESJx5lKId0Qz5mA9pMbbYP5bN1CENIbdYZGpsAwfQQtMosA2i/cQLkYV1MwZAlSQNlGmPnabY+l9YyCDLtTAgIGYeyLYX74+btkUQBjJOknfgcD84nFQilgh8zeURyyspJDOSBulo9zvimvl3llaQwJWSfxTz3/6xY1xBiAbD/O+Lcyz1Jeo5ZmBBMDgDt8YrTC+yFDMwJmTG8/7fBeQqmmwK6RHm3/0fGJZahqViTOmD7ydNz/u2C8v06m1KoxnXTVSDIgzwRH6zinJaZn0adxBuoZsOxdV0BvwqTAEevBN4wF8n4xqcv0bRQp10eGqrBBUGBNwJMfMThPmc7SDEeADtcu17ekDCXwjRPsrP//Z"/>
          <p:cNvSpPr>
            <a:spLocks noChangeAspect="1" noChangeArrowheads="1"/>
          </p:cNvSpPr>
          <p:nvPr/>
        </p:nvSpPr>
        <p:spPr bwMode="auto">
          <a:xfrm>
            <a:off x="8923338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pic>
        <p:nvPicPr>
          <p:cNvPr id="23565" name="Picture 1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143504" y="928670"/>
            <a:ext cx="3653299" cy="25860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סיכום המאפיינים של כל איזור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2"/>
          </p:nvPr>
        </p:nvSpPr>
        <p:spPr>
          <a:xfrm>
            <a:off x="428596" y="2214554"/>
            <a:ext cx="4040188" cy="4160871"/>
          </a:xfrm>
        </p:spPr>
        <p:txBody>
          <a:bodyPr/>
          <a:lstStyle/>
          <a:p>
            <a:pPr>
              <a:buNone/>
            </a:pPr>
            <a:r>
              <a:rPr lang="he-IL" dirty="0" smtClean="0"/>
              <a:t>בעמקים: </a:t>
            </a:r>
          </a:p>
          <a:p>
            <a:pPr>
              <a:buNone/>
            </a:pPr>
            <a:r>
              <a:rPr lang="he-IL" dirty="0" smtClean="0"/>
              <a:t>יש מספיק גשם.</a:t>
            </a:r>
          </a:p>
          <a:p>
            <a:pPr>
              <a:buNone/>
            </a:pPr>
            <a:r>
              <a:rPr lang="he-IL" dirty="0" smtClean="0"/>
              <a:t>אדמה עמוקה ופורייה.</a:t>
            </a:r>
          </a:p>
          <a:p>
            <a:pPr>
              <a:buNone/>
            </a:pPr>
            <a:endParaRPr lang="he-IL" dirty="0" smtClean="0"/>
          </a:p>
          <a:p>
            <a:pPr>
              <a:buNone/>
            </a:pPr>
            <a:r>
              <a:rPr lang="he-IL" dirty="0" smtClean="0"/>
              <a:t>בנגב:</a:t>
            </a:r>
          </a:p>
          <a:p>
            <a:pPr>
              <a:buNone/>
            </a:pPr>
            <a:r>
              <a:rPr lang="he-IL" dirty="0" smtClean="0"/>
              <a:t>מעט מאוד גשם.</a:t>
            </a:r>
          </a:p>
          <a:p>
            <a:pPr>
              <a:buNone/>
            </a:pPr>
            <a:r>
              <a:rPr lang="he-IL" dirty="0" smtClean="0"/>
              <a:t>קרקע ענייה ומלוחה.</a:t>
            </a:r>
          </a:p>
          <a:p>
            <a:pPr>
              <a:buNone/>
            </a:pPr>
            <a:endParaRPr lang="he-IL" dirty="0" smtClean="0"/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3438" y="2214554"/>
            <a:ext cx="4041775" cy="3941763"/>
          </a:xfrm>
        </p:spPr>
        <p:txBody>
          <a:bodyPr/>
          <a:lstStyle/>
          <a:p>
            <a:r>
              <a:rPr lang="he-IL" dirty="0" smtClean="0"/>
              <a:t>מישור החוף והשפלה:</a:t>
            </a:r>
          </a:p>
          <a:p>
            <a:pPr>
              <a:buNone/>
            </a:pPr>
            <a:r>
              <a:rPr lang="he-IL" dirty="0" smtClean="0"/>
              <a:t>כמות משקעים בינונית אך טובה.</a:t>
            </a:r>
          </a:p>
          <a:p>
            <a:pPr>
              <a:buNone/>
            </a:pPr>
            <a:r>
              <a:rPr lang="he-IL" dirty="0" smtClean="0"/>
              <a:t>קרקע חולית ובינונית.</a:t>
            </a:r>
          </a:p>
          <a:p>
            <a:pPr>
              <a:buNone/>
            </a:pPr>
            <a:endParaRPr lang="he-IL" dirty="0" smtClean="0"/>
          </a:p>
          <a:p>
            <a:r>
              <a:rPr lang="he-IL" dirty="0" smtClean="0"/>
              <a:t>בהרים:</a:t>
            </a:r>
          </a:p>
          <a:p>
            <a:pPr>
              <a:buNone/>
            </a:pPr>
            <a:r>
              <a:rPr lang="he-IL" dirty="0" smtClean="0"/>
              <a:t>הרבה גשם</a:t>
            </a:r>
          </a:p>
          <a:p>
            <a:pPr>
              <a:buNone/>
            </a:pPr>
            <a:r>
              <a:rPr lang="he-IL" dirty="0" smtClean="0"/>
              <a:t>אדמה פורייה אך רדודה.</a:t>
            </a:r>
          </a:p>
          <a:p>
            <a:pPr>
              <a:buNone/>
            </a:pPr>
            <a:r>
              <a:rPr lang="he-IL" dirty="0" smtClean="0"/>
              <a:t>מנות חום וקור.</a:t>
            </a:r>
          </a:p>
          <a:p>
            <a:pPr>
              <a:buNone/>
            </a:pPr>
            <a:endParaRPr lang="he-IL" dirty="0" smtClean="0"/>
          </a:p>
          <a:p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לחץ למעבר לתמונה הבאה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8662" y="571480"/>
            <a:ext cx="7620000" cy="5715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http://img2.tapuz.co.il/forums/1_16441311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786" y="571480"/>
            <a:ext cx="7905750" cy="5810251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3071802" y="4929198"/>
            <a:ext cx="3571900" cy="1323439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1">
            <a:spAutoFit/>
          </a:bodyPr>
          <a:lstStyle/>
          <a:p>
            <a:pPr algn="ctr"/>
            <a:r>
              <a:rPr lang="he-IL" sz="2000" b="1" dirty="0" smtClean="0">
                <a:solidFill>
                  <a:schemeClr val="tx2">
                    <a:lumMod val="10000"/>
                  </a:schemeClr>
                </a:solidFill>
              </a:rPr>
              <a:t>והכי חשוב:</a:t>
            </a:r>
            <a:endParaRPr lang="he-IL" sz="2000" b="1" dirty="0">
              <a:solidFill>
                <a:schemeClr val="tx2">
                  <a:lumMod val="10000"/>
                </a:schemeClr>
              </a:solidFill>
            </a:endParaRPr>
          </a:p>
          <a:p>
            <a:pPr algn="ctr"/>
            <a:r>
              <a:rPr lang="he-IL" sz="2000" b="1" dirty="0" smtClean="0">
                <a:solidFill>
                  <a:schemeClr val="tx2">
                    <a:lumMod val="10000"/>
                  </a:schemeClr>
                </a:solidFill>
              </a:rPr>
              <a:t>שתעשו הכלל מתוך אהבה וסקרנות!</a:t>
            </a:r>
          </a:p>
          <a:p>
            <a:pPr algn="ctr"/>
            <a:r>
              <a:rPr lang="he-IL" sz="2000" b="1" dirty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he-IL" sz="2000" b="1" dirty="0" smtClean="0">
                <a:solidFill>
                  <a:schemeClr val="tx2">
                    <a:lumMod val="10000"/>
                  </a:schemeClr>
                </a:solidFill>
              </a:rPr>
              <a:t>שתהיה לנו שנה מוצלחת במיוחד! ענת</a:t>
            </a:r>
            <a:endParaRPr lang="he-IL" sz="2000" b="1" dirty="0">
              <a:solidFill>
                <a:schemeClr val="tx2">
                  <a:lumMod val="10000"/>
                </a:schemeClr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בית יציקה">
  <a:themeElements>
    <a:clrScheme name="בית יציקה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בית יציקה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בית יציקה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297</TotalTime>
  <Words>676</Words>
  <Application>Microsoft Office PowerPoint</Application>
  <PresentationFormat>‫הצגה על המסך (4:3)</PresentationFormat>
  <Paragraphs>133</Paragraphs>
  <Slides>20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20</vt:i4>
      </vt:variant>
    </vt:vector>
  </HeadingPairs>
  <TitlesOfParts>
    <vt:vector size="21" baseType="lpstr">
      <vt:lpstr>בית יציקה</vt:lpstr>
      <vt:lpstr>איזורי גידול בארץ</vt:lpstr>
      <vt:lpstr>מושגי יסוד: </vt:lpstr>
      <vt:lpstr>שקופית 3</vt:lpstr>
      <vt:lpstr>האקלים באזורי גידול עיקריים בארץ</vt:lpstr>
      <vt:lpstr>סוגי הקרקעות באזורי הגידול השונים</vt:lpstr>
      <vt:lpstr>שקופית 6</vt:lpstr>
      <vt:lpstr>סיכום המאפיינים של כל איזור</vt:lpstr>
      <vt:lpstr>שקופית 8</vt:lpstr>
      <vt:lpstr>שקופית 9</vt:lpstr>
      <vt:lpstr>התאמת הגידול החקלאי לאיזור בארץ. מה הם הגורמים המשפיעים?</vt:lpstr>
      <vt:lpstr>טמפרטורה ולחות:</vt:lpstr>
      <vt:lpstr>אורך היום ועוצמת האור:</vt:lpstr>
      <vt:lpstr>אורך היום בישראל:</vt:lpstr>
      <vt:lpstr>ישנם עוד תהליכים בצמח המושפעים מאורך היום ומשינויי הטמפרטורה?</vt:lpstr>
      <vt:lpstr>עוצמות האור:</vt:lpstr>
      <vt:lpstr>סוג הקרקע – המאפיינים החשובים לגידול:</vt:lpstr>
      <vt:lpstr>שיטות חקלאיות לשיפור תנאי הקרקע:</vt:lpstr>
      <vt:lpstr>כמות ואיכות המים:</vt:lpstr>
      <vt:lpstr>דוגמאות לגידולים שונים באזורי אקלים בארץ:</vt:lpstr>
      <vt:lpstr>דרכים להתאמה מלאכותית של גידולים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איזורי גידול בארץ</dc:title>
  <dc:creator>קינמון</dc:creator>
  <cp:lastModifiedBy>תקווה ארצי</cp:lastModifiedBy>
  <cp:revision>51</cp:revision>
  <dcterms:created xsi:type="dcterms:W3CDTF">2014-09-22T17:15:07Z</dcterms:created>
  <dcterms:modified xsi:type="dcterms:W3CDTF">2016-12-06T07:55:11Z</dcterms:modified>
</cp:coreProperties>
</file>